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3" r:id="rId9"/>
    <p:sldId id="266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90296D45-172C-4862-A0B1-5D7B630351C0}">
          <p14:sldIdLst>
            <p14:sldId id="256"/>
            <p14:sldId id="257"/>
            <p14:sldId id="265"/>
            <p14:sldId id="258"/>
            <p14:sldId id="259"/>
          </p14:sldIdLst>
        </p14:section>
        <p14:section name="Section sans titre" id="{F07748A1-2FD5-4207-B29D-7050F448A8D3}">
          <p14:sldIdLst>
            <p14:sldId id="260"/>
            <p14:sldId id="261"/>
            <p14:sldId id="263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nce SETA" initials="LS" lastIdx="1" clrIdx="0">
    <p:extLst>
      <p:ext uri="{19B8F6BF-5375-455C-9EA6-DF929625EA0E}">
        <p15:presenceInfo xmlns:p15="http://schemas.microsoft.com/office/powerpoint/2012/main" userId="S-1-5-21-4134699359-57693371-2345698862-57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B7C6"/>
    <a:srgbClr val="9ACB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12T12:38:06.190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593BC-812C-4526-838F-DD72220FDD35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78946-4C45-4F00-9DDD-35EC47868C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073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AF33C2-7242-4C82-9427-6443D7E6D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C2BAC82-6A69-4137-A930-D7A3B4244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26ED71-00C7-45D0-B602-E1DB63EC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1F3D47-5A1B-41CE-9C6E-2D6A59DB5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2F036C-FF03-4D07-A128-B22B9C3E7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157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E24171-0460-4972-8FFB-4336E0549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3C2F141-669A-4F07-81C9-0EFDC63AC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A501CC-7A05-40AC-840B-1EBA953C9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EDCB96-247E-44BB-8E0B-AA3C9A25D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F4FA02-74EB-4C4F-9D04-34BBF05CA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92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7B2692A-594A-41BD-B29F-2FDC0AA573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D75CDB9-9C58-4273-9628-27C2E75BD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B69F7A-3CC5-4FD2-9F40-838A1569B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78859E-4FB0-440E-BB40-2531B347E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BBF7D7-9FE7-45D8-8613-1F9CAA45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52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D965A8-0F73-4E11-9936-BF3B01450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9F9783-F629-4050-A603-D7692BFE5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856C27-42CA-44F5-9BE2-1AB381542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588A03-A4F0-4E47-BB7C-92185B312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2689F3-1BB7-4108-8499-FAC3410DF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49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286912-3B15-429B-9C79-8E7AF37CB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B1A47E-815F-425A-951C-5B9CC5E15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EA63A8-655F-4FDF-B435-77EF43584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6BCD40-0184-45C9-81C7-BBE9A9AA8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707D9B-84A3-4760-9F8F-942897315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0802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5200CE-AD6C-4CDF-803A-FF840C6A2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4F8332-44B1-43FF-8619-51A710765A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01C2B1F-0E9B-400B-A191-EAFB51AE40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EA3EFC-2648-4E6B-A945-15387CBB2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3AAE40B-CDA7-4115-BC89-390C449C0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9192BFB-04ED-494A-917C-B27D2DB6F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151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A5FB83-0F51-4527-8271-34EE3419F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A3829F-1BF2-4A57-AD02-8014C3350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B11E540-5DBC-43E3-A05C-3B3951CCC8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795444F-EB4F-48BB-9AEF-D15BE9B5E7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F59CBD5-BDAF-4BD0-A6CD-42F521A308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0212A69-BA51-4775-AD5E-D633A9D74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D333628-6913-412F-B767-4A9150917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009CCEE-33E4-42B5-89AB-8FD1E78BD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760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391632-245C-4931-8F53-E837252C9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ECF1A86-FB83-4F8A-8F5F-67625F1DA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B43910E-2148-4A71-BB90-5F0284AB6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1389763-FB14-47B4-B659-E60F30AB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623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B9C0CF6-E2E3-4128-89F4-92255BB41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A8B0884-3945-442E-A9C2-F08DF9E5D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5863DD3-D3A3-424E-928B-224E1E9B9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4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99F6F1-F14B-4A23-8361-155C16D6C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8E928B-672D-4DCF-8279-5DA8327C2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9B73156-FA79-4064-B7D7-B3EB4351A3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DF143B6-A758-4585-A94B-4AD696120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2A5121-2078-4224-A815-D0C7C4831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4B9B047-3147-41C8-879E-842030CFD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604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1C6CA1-09D2-4B30-9D19-CC0273E95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1CDBC5C-9B95-48F6-8AD3-569A669F86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BBA8FB-BCEC-4D98-BB5F-582E819675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867A73-9A2D-4888-9DC7-0C54BCA64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37CE9C-F005-4CF2-8317-913233F9D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F7E2C21-EF8F-46D0-8A17-7A3169738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934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65DD8C7-D178-4E76-A35F-A274A6813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204254-E5FA-48D5-BCDC-63590D3A1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AC454D-F7BD-4EFB-99B9-413D5B44D1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905349-4015-4E8B-8AE1-1FE6D9B60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1F3B0D-7FEF-4B4E-A971-00989CD662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122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658323-DB9D-4058-837C-73FB316C4C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199"/>
            <a:ext cx="9144000" cy="1909763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fr-FR" sz="4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Créer un ordre de mission personnel itinérant</a:t>
            </a:r>
            <a:br>
              <a:rPr lang="fr-FR" sz="4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fr-FR" sz="4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(IEN 1</a:t>
            </a:r>
            <a:r>
              <a:rPr lang="fr-FR" sz="4000" baseline="30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er</a:t>
            </a:r>
            <a:r>
              <a:rPr lang="fr-FR" sz="4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degré)</a:t>
            </a:r>
            <a:br>
              <a:rPr lang="fr-FR" sz="11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380069F-C18B-4095-A9E0-1AC9A026AD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ED01E15F-92E7-4EA6-AB4D-94B346037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979563"/>
              </p:ext>
            </p:extLst>
          </p:nvPr>
        </p:nvGraphicFramePr>
        <p:xfrm>
          <a:off x="2833735" y="3675707"/>
          <a:ext cx="7052649" cy="13489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52649">
                  <a:extLst>
                    <a:ext uri="{9D8B030D-6E8A-4147-A177-3AD203B41FA5}">
                      <a16:colId xmlns:a16="http://schemas.microsoft.com/office/drawing/2014/main" val="4124610293"/>
                    </a:ext>
                  </a:extLst>
                </a:gridCol>
              </a:tblGrid>
              <a:tr h="1348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 saisir un ordre de mission à partir d’ un document vierge ?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745" marR="118745" marT="0" marB="0"/>
                </a:tc>
                <a:extLst>
                  <a:ext uri="{0D108BD9-81ED-4DB2-BD59-A6C34878D82A}">
                    <a16:rowId xmlns:a16="http://schemas.microsoft.com/office/drawing/2014/main" val="1485544135"/>
                  </a:ext>
                </a:extLst>
              </a:tr>
            </a:tbl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37A2F5F2-7001-4BE6-BA4C-7C1B70BE9D1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79" y="5349876"/>
            <a:ext cx="1410335" cy="142367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1986B4F-FC23-4D48-B1F8-6125D3045B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932" y="307818"/>
            <a:ext cx="3638550" cy="55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803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10FB0D95-250A-4441-B3A2-D0E53D0792A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50" y="5716775"/>
            <a:ext cx="1169911" cy="1033649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157A5281-F54F-432B-A4AC-2B1FC82860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9" y="2560259"/>
            <a:ext cx="8837684" cy="411503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00DF01B-E47F-44FD-B811-9DFEC364C925}"/>
              </a:ext>
            </a:extLst>
          </p:cNvPr>
          <p:cNvSpPr/>
          <p:nvPr/>
        </p:nvSpPr>
        <p:spPr>
          <a:xfrm>
            <a:off x="1828799" y="190122"/>
            <a:ext cx="10112189" cy="1872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400" b="1" kern="0" dirty="0">
                <a:solidFill>
                  <a:srgbClr val="365F9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 créer un ordre de mission personnel itinérant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OM personnels itinérants doivent être saisis mensuellement et à chaque fin de mois.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Ordre de mission permanent est créé par la DAF après réception des pièces justificatives.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Sélectionner « ordre de mission » dans la page d’accueil 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C9194F1C-0C8A-490D-863F-9462F43BB685}"/>
              </a:ext>
            </a:extLst>
          </p:cNvPr>
          <p:cNvCxnSpPr>
            <a:cxnSpLocks/>
          </p:cNvCxnSpPr>
          <p:nvPr/>
        </p:nvCxnSpPr>
        <p:spPr>
          <a:xfrm flipH="1">
            <a:off x="8103383" y="1949555"/>
            <a:ext cx="796705" cy="6860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596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DB8FBB-1000-46AA-ABA0-6DB62287E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308404"/>
          </a:xfrm>
        </p:spPr>
        <p:txBody>
          <a:bodyPr>
            <a:normAutofit fontScale="90000"/>
          </a:bodyPr>
          <a:lstStyle/>
          <a:p>
            <a:r>
              <a:rPr lang="fr-FR" sz="2400" dirty="0"/>
              <a:t>Le dernier OM saisi s’affiche (si il y a déjà eu une saisie). Cliquer sur « créer »</a:t>
            </a:r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4B16FED1-CA30-4F41-A82D-6F0EC2FFD39A}"/>
              </a:ext>
            </a:extLst>
          </p:cNvPr>
          <p:cNvCxnSpPr>
            <a:cxnSpLocks/>
          </p:cNvCxnSpPr>
          <p:nvPr/>
        </p:nvCxnSpPr>
        <p:spPr>
          <a:xfrm>
            <a:off x="900056" y="5315670"/>
            <a:ext cx="623944" cy="6472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7" name="Image 16">
            <a:extLst>
              <a:ext uri="{FF2B5EF4-FFF2-40B4-BE49-F238E27FC236}">
                <a16:creationId xmlns:a16="http://schemas.microsoft.com/office/drawing/2014/main" id="{57DEC259-504C-4E85-A0C0-F51D6AD12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542330"/>
            <a:ext cx="9846833" cy="46423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74C22B90-F815-4454-AB58-0A8DB88F57A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81" y="5829200"/>
            <a:ext cx="847006" cy="10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82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783781F-0AD1-4CFE-84E6-5E791C114A2B}"/>
              </a:ext>
            </a:extLst>
          </p:cNvPr>
          <p:cNvSpPr/>
          <p:nvPr/>
        </p:nvSpPr>
        <p:spPr>
          <a:xfrm>
            <a:off x="4609434" y="371387"/>
            <a:ext cx="4717446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Cliquer sur « AUTRE » puis « Document vierge »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F23461E-1553-4198-A64F-F5B6A9993F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215" y="1129555"/>
            <a:ext cx="9086705" cy="4292300"/>
          </a:xfrm>
          <a:prstGeom prst="rect">
            <a:avLst/>
          </a:prstGeom>
        </p:spPr>
      </p:pic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BD151A55-DC9B-41FE-ABB9-FE02F152441F}"/>
              </a:ext>
            </a:extLst>
          </p:cNvPr>
          <p:cNvCxnSpPr>
            <a:cxnSpLocks/>
          </p:cNvCxnSpPr>
          <p:nvPr/>
        </p:nvCxnSpPr>
        <p:spPr>
          <a:xfrm flipH="1">
            <a:off x="8944983" y="1151067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83A6BEB3-62FE-44F6-9B2E-F5D4C8ADAB3C}"/>
              </a:ext>
            </a:extLst>
          </p:cNvPr>
          <p:cNvCxnSpPr>
            <a:cxnSpLocks/>
          </p:cNvCxnSpPr>
          <p:nvPr/>
        </p:nvCxnSpPr>
        <p:spPr>
          <a:xfrm flipH="1">
            <a:off x="2835420" y="1845931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>
            <a:extLst>
              <a:ext uri="{FF2B5EF4-FFF2-40B4-BE49-F238E27FC236}">
                <a16:creationId xmlns:a16="http://schemas.microsoft.com/office/drawing/2014/main" id="{0EA9F79E-847A-4AA6-9D8A-120966D9692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79" y="5631255"/>
            <a:ext cx="1128514" cy="107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994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70C1900-C3CC-4204-B2DA-130F92C0EC3A}"/>
              </a:ext>
            </a:extLst>
          </p:cNvPr>
          <p:cNvSpPr/>
          <p:nvPr/>
        </p:nvSpPr>
        <p:spPr>
          <a:xfrm>
            <a:off x="2840019" y="521994"/>
            <a:ext cx="5480735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Renseigner toutes les zones marquées en rouge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A17B0B-B0B1-48E2-8E2B-75C4458A7388}"/>
              </a:ext>
            </a:extLst>
          </p:cNvPr>
          <p:cNvSpPr/>
          <p:nvPr/>
        </p:nvSpPr>
        <p:spPr>
          <a:xfrm>
            <a:off x="501348" y="4835818"/>
            <a:ext cx="7919842" cy="1666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fr-FR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Les enveloppes de Moyens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Cliquer sur la loupe et sélectionner 0140IA2A ou IA2B-IEN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 de coût: IACSCOL02A ou IACFINA02B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fr-FR" dirty="0"/>
              <a:t>Dans l’onglet domaine fonctionnel mettre 0140-06-03 puis enregistrer : l’Activité se génère automatiquement.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D129538F-9E74-4841-98C3-FAD51CD53F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01" y="5948358"/>
            <a:ext cx="789892" cy="796731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6833AC5E-5750-43D1-AE4F-35169E78D034}"/>
              </a:ext>
            </a:extLst>
          </p:cNvPr>
          <p:cNvSpPr txBox="1"/>
          <p:nvPr/>
        </p:nvSpPr>
        <p:spPr>
          <a:xfrm>
            <a:off x="9100457" y="1419497"/>
            <a:ext cx="250806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Dans « Type de mission » sélectionner OM personnel itinérant.</a:t>
            </a:r>
          </a:p>
          <a:p>
            <a:r>
              <a:rPr lang="fr-FR" dirty="0"/>
              <a:t>Le message suivant s’affiche cliquer sur oui. Dans OM permanent de référence, sélectionner l’OM préalablement créé par le gestionnaire 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12E86BF-A008-4E55-9FF2-46C9AF99A2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0197" y="46519"/>
            <a:ext cx="3317964" cy="1372978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FDF5273F-8B48-4246-83F4-252D914ECB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94155" y="4036972"/>
            <a:ext cx="3317964" cy="1701977"/>
          </a:xfrm>
          <a:prstGeom prst="rect">
            <a:avLst/>
          </a:prstGeom>
        </p:spPr>
      </p:pic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9387E191-C560-4F4D-9712-322BD93C32C6}"/>
              </a:ext>
            </a:extLst>
          </p:cNvPr>
          <p:cNvCxnSpPr>
            <a:cxnSpLocks/>
          </p:cNvCxnSpPr>
          <p:nvPr/>
        </p:nvCxnSpPr>
        <p:spPr>
          <a:xfrm flipH="1">
            <a:off x="9210595" y="4036972"/>
            <a:ext cx="499462" cy="395434"/>
          </a:xfrm>
          <a:prstGeom prst="straightConnector1">
            <a:avLst/>
          </a:prstGeom>
          <a:ln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4CDC5753-3F77-467F-9F8C-D7FECF550810}"/>
              </a:ext>
            </a:extLst>
          </p:cNvPr>
          <p:cNvCxnSpPr>
            <a:cxnSpLocks/>
          </p:cNvCxnSpPr>
          <p:nvPr/>
        </p:nvCxnSpPr>
        <p:spPr>
          <a:xfrm flipH="1">
            <a:off x="10643155" y="4753449"/>
            <a:ext cx="499462" cy="395434"/>
          </a:xfrm>
          <a:prstGeom prst="straightConnector1">
            <a:avLst/>
          </a:prstGeom>
          <a:ln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>
            <a:extLst>
              <a:ext uri="{FF2B5EF4-FFF2-40B4-BE49-F238E27FC236}">
                <a16:creationId xmlns:a16="http://schemas.microsoft.com/office/drawing/2014/main" id="{1FFC01FA-9F7F-4C3F-BFBD-F359CEAFA3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3839" y="1362596"/>
            <a:ext cx="7632458" cy="3253122"/>
          </a:xfrm>
          <a:prstGeom prst="rect">
            <a:avLst/>
          </a:prstGeom>
        </p:spPr>
      </p:pic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1DD6F1E0-06D0-4576-BC1F-4C1F81118076}"/>
              </a:ext>
            </a:extLst>
          </p:cNvPr>
          <p:cNvCxnSpPr>
            <a:cxnSpLocks/>
          </p:cNvCxnSpPr>
          <p:nvPr/>
        </p:nvCxnSpPr>
        <p:spPr>
          <a:xfrm flipH="1">
            <a:off x="10399993" y="433997"/>
            <a:ext cx="499462" cy="395434"/>
          </a:xfrm>
          <a:prstGeom prst="straightConnector1">
            <a:avLst/>
          </a:prstGeom>
          <a:ln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322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764C5D6F-1A20-431A-83B6-6531B4134666}"/>
              </a:ext>
            </a:extLst>
          </p:cNvPr>
          <p:cNvSpPr txBox="1"/>
          <p:nvPr/>
        </p:nvSpPr>
        <p:spPr>
          <a:xfrm>
            <a:off x="2043953" y="1086522"/>
            <a:ext cx="8272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Sélectionner le véhicule préalablement enregistré par le gestionnaire Chorus-DT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32A52A8-D2E7-48E8-99E2-79FCF0BDE2C0}"/>
              </a:ext>
            </a:extLst>
          </p:cNvPr>
          <p:cNvSpPr txBox="1"/>
          <p:nvPr/>
        </p:nvSpPr>
        <p:spPr>
          <a:xfrm>
            <a:off x="877441" y="4217637"/>
            <a:ext cx="7261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Une fois tous les champs renseignés, cliquer sur « enregistrer »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3AB608EE-B117-4A7D-A33B-6E70FD240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256" y="2040162"/>
            <a:ext cx="9587620" cy="1856830"/>
          </a:xfrm>
          <a:prstGeom prst="rect">
            <a:avLst/>
          </a:prstGeom>
        </p:spPr>
      </p:pic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48C36720-8043-4231-AA0F-E8B3AC6CBA5F}"/>
              </a:ext>
            </a:extLst>
          </p:cNvPr>
          <p:cNvCxnSpPr>
            <a:cxnSpLocks/>
          </p:cNvCxnSpPr>
          <p:nvPr/>
        </p:nvCxnSpPr>
        <p:spPr>
          <a:xfrm flipH="1">
            <a:off x="9519879" y="2968577"/>
            <a:ext cx="796705" cy="6860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" name="Image 5">
            <a:extLst>
              <a:ext uri="{FF2B5EF4-FFF2-40B4-BE49-F238E27FC236}">
                <a16:creationId xmlns:a16="http://schemas.microsoft.com/office/drawing/2014/main" id="{34446670-37F8-4649-8A50-38F8FC655CA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80" y="5567880"/>
            <a:ext cx="1227252" cy="1149791"/>
          </a:xfrm>
          <a:prstGeom prst="rect">
            <a:avLst/>
          </a:prstGeom>
        </p:spPr>
      </p:pic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60663229-9D19-47FC-AE34-444DF23B8599}"/>
              </a:ext>
            </a:extLst>
          </p:cNvPr>
          <p:cNvCxnSpPr>
            <a:cxnSpLocks/>
          </p:cNvCxnSpPr>
          <p:nvPr/>
        </p:nvCxnSpPr>
        <p:spPr>
          <a:xfrm flipH="1">
            <a:off x="3802702" y="1536805"/>
            <a:ext cx="796705" cy="6860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575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665019-0268-4914-B737-CDB4B498E750}"/>
              </a:ext>
            </a:extLst>
          </p:cNvPr>
          <p:cNvSpPr/>
          <p:nvPr/>
        </p:nvSpPr>
        <p:spPr>
          <a:xfrm>
            <a:off x="3754418" y="392902"/>
            <a:ext cx="5282006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Aller dans l’onglet Indemnités kilométriques.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73C3430-4FA8-4955-AC72-D4EA2D3F6386}"/>
              </a:ext>
            </a:extLst>
          </p:cNvPr>
          <p:cNvSpPr txBox="1"/>
          <p:nvPr/>
        </p:nvSpPr>
        <p:spPr>
          <a:xfrm>
            <a:off x="1506071" y="785061"/>
            <a:ext cx="17427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  <a:p>
            <a:r>
              <a:rPr lang="fr-FR" dirty="0"/>
              <a:t>Créer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E662890-7158-4013-A2D6-65089DAA10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6375" y="1890315"/>
            <a:ext cx="6411559" cy="1297837"/>
          </a:xfrm>
          <a:prstGeom prst="rect">
            <a:avLst/>
          </a:prstGeom>
        </p:spPr>
      </p:pic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13B8BC0C-1551-43BD-A866-63D48DE1D011}"/>
              </a:ext>
            </a:extLst>
          </p:cNvPr>
          <p:cNvCxnSpPr>
            <a:cxnSpLocks/>
          </p:cNvCxnSpPr>
          <p:nvPr/>
        </p:nvCxnSpPr>
        <p:spPr>
          <a:xfrm flipH="1">
            <a:off x="2377440" y="2243490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21C8863B-03C8-46DC-94D5-5FAE5E875212}"/>
              </a:ext>
            </a:extLst>
          </p:cNvPr>
          <p:cNvSpPr txBox="1"/>
          <p:nvPr/>
        </p:nvSpPr>
        <p:spPr>
          <a:xfrm>
            <a:off x="1333947" y="3679115"/>
            <a:ext cx="9251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Renseigner le tableau puis enregistrer, Pour connaître le nombre de kms cliquer sur « lien vers un distancier »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C0ED44B-047A-4FAA-8E55-198B3EF02F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6951" y="4293406"/>
            <a:ext cx="8890502" cy="2551565"/>
          </a:xfrm>
          <a:prstGeom prst="rect">
            <a:avLst/>
          </a:prstGeom>
        </p:spPr>
      </p:pic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186384FB-04FD-4ED7-B43F-1B1814C4515A}"/>
              </a:ext>
            </a:extLst>
          </p:cNvPr>
          <p:cNvCxnSpPr>
            <a:cxnSpLocks/>
          </p:cNvCxnSpPr>
          <p:nvPr/>
        </p:nvCxnSpPr>
        <p:spPr>
          <a:xfrm flipH="1">
            <a:off x="4982066" y="4672941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265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E417C98-B503-403A-AE67-0B33012638B0}"/>
              </a:ext>
            </a:extLst>
          </p:cNvPr>
          <p:cNvSpPr txBox="1"/>
          <p:nvPr/>
        </p:nvSpPr>
        <p:spPr>
          <a:xfrm>
            <a:off x="1785769" y="828339"/>
            <a:ext cx="5529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                 Cliquer sur Refuser/Valider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2B24006-BDD4-4FED-B037-E363E132FA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7286" y="1466408"/>
            <a:ext cx="2895600" cy="69532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91887733-9E27-4F67-B394-442AF621957B}"/>
              </a:ext>
            </a:extLst>
          </p:cNvPr>
          <p:cNvSpPr txBox="1"/>
          <p:nvPr/>
        </p:nvSpPr>
        <p:spPr>
          <a:xfrm>
            <a:off x="785307" y="2764715"/>
            <a:ext cx="5637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Puis sur passer au statut: 2 –Attente de validation VH1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F4F7E98-7BDA-4ECF-B3D7-06042204F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382" y="3134047"/>
            <a:ext cx="5667375" cy="2047875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83632688-847B-40DD-B283-221DFDB0AC7A}"/>
              </a:ext>
            </a:extLst>
          </p:cNvPr>
          <p:cNvSpPr txBox="1"/>
          <p:nvPr/>
        </p:nvSpPr>
        <p:spPr>
          <a:xfrm>
            <a:off x="6841863" y="3823410"/>
            <a:ext cx="4582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Renseigner le VH1 (</a:t>
            </a:r>
            <a:r>
              <a:rPr lang="fr-FR" dirty="0" err="1"/>
              <a:t>c.f</a:t>
            </a:r>
            <a:r>
              <a:rPr lang="fr-FR" dirty="0"/>
              <a:t> liste VH1 à la page suivante) dans la case destinataire puis confirmer le changement de statut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4EF4EB9A-DD68-4FB2-9DED-405706CF0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5113454"/>
            <a:ext cx="5414682" cy="1567044"/>
          </a:xfrm>
          <a:prstGeom prst="rect">
            <a:avLst/>
          </a:prstGeom>
        </p:spPr>
      </p:pic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5542151A-29B9-4355-83A5-2AC10641CE7F}"/>
              </a:ext>
            </a:extLst>
          </p:cNvPr>
          <p:cNvCxnSpPr>
            <a:cxnSpLocks/>
          </p:cNvCxnSpPr>
          <p:nvPr/>
        </p:nvCxnSpPr>
        <p:spPr>
          <a:xfrm flipH="1">
            <a:off x="2840017" y="3737029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0264992E-A360-4708-A3C7-B796079F903A}"/>
              </a:ext>
            </a:extLst>
          </p:cNvPr>
          <p:cNvCxnSpPr>
            <a:cxnSpLocks/>
          </p:cNvCxnSpPr>
          <p:nvPr/>
        </p:nvCxnSpPr>
        <p:spPr>
          <a:xfrm flipH="1">
            <a:off x="7000116" y="5416986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D8BF194B-FE37-43E4-9ECC-F5DEEF335842}"/>
              </a:ext>
            </a:extLst>
          </p:cNvPr>
          <p:cNvCxnSpPr>
            <a:cxnSpLocks/>
          </p:cNvCxnSpPr>
          <p:nvPr/>
        </p:nvCxnSpPr>
        <p:spPr>
          <a:xfrm flipH="1">
            <a:off x="10573448" y="5896976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>
            <a:extLst>
              <a:ext uri="{FF2B5EF4-FFF2-40B4-BE49-F238E27FC236}">
                <a16:creationId xmlns:a16="http://schemas.microsoft.com/office/drawing/2014/main" id="{51909C6F-5BDE-4477-9811-3CC79EE26144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79" y="5694630"/>
            <a:ext cx="1028075" cy="107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481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BD391DDC-85C5-44B4-81FC-F470F9ADAFB2}"/>
              </a:ext>
            </a:extLst>
          </p:cNvPr>
          <p:cNvSpPr txBox="1"/>
          <p:nvPr/>
        </p:nvSpPr>
        <p:spPr>
          <a:xfrm>
            <a:off x="1029579" y="1350020"/>
            <a:ext cx="90987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Une fois l’Ordre de mission validé, un mail de confirmation est adressé à l’agent sur sa boîte académique, L’Etat de Frais se génère automatiquement. Il est validé par les services et envoyé à la TG pour paiement.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043A365-6097-4660-8453-DF4A1702085E}"/>
              </a:ext>
            </a:extLst>
          </p:cNvPr>
          <p:cNvSpPr txBox="1"/>
          <p:nvPr/>
        </p:nvSpPr>
        <p:spPr>
          <a:xfrm>
            <a:off x="1638677" y="2860895"/>
            <a:ext cx="3521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 Les VH1</a:t>
            </a:r>
            <a:endParaRPr lang="fr-FR" dirty="0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BCCF2957-7283-4C27-90E3-35ED7F27C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621" y="3649663"/>
            <a:ext cx="10898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E0D2E82-B35F-4821-B05F-0D8C2B75EB2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80" y="5622202"/>
            <a:ext cx="1218198" cy="1151344"/>
          </a:xfrm>
          <a:prstGeom prst="rect">
            <a:avLst/>
          </a:prstGeom>
        </p:spPr>
      </p:pic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D22F19A8-C9CA-43E6-8888-58699443A4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323075"/>
              </p:ext>
            </p:extLst>
          </p:nvPr>
        </p:nvGraphicFramePr>
        <p:xfrm>
          <a:off x="1412342" y="3649663"/>
          <a:ext cx="5868023" cy="9233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1943">
                  <a:extLst>
                    <a:ext uri="{9D8B030D-6E8A-4147-A177-3AD203B41FA5}">
                      <a16:colId xmlns:a16="http://schemas.microsoft.com/office/drawing/2014/main" val="3764096264"/>
                    </a:ext>
                  </a:extLst>
                </a:gridCol>
                <a:gridCol w="2411004">
                  <a:extLst>
                    <a:ext uri="{9D8B030D-6E8A-4147-A177-3AD203B41FA5}">
                      <a16:colId xmlns:a16="http://schemas.microsoft.com/office/drawing/2014/main" val="3485122091"/>
                    </a:ext>
                  </a:extLst>
                </a:gridCol>
                <a:gridCol w="2835076">
                  <a:extLst>
                    <a:ext uri="{9D8B030D-6E8A-4147-A177-3AD203B41FA5}">
                      <a16:colId xmlns:a16="http://schemas.microsoft.com/office/drawing/2014/main" val="2723451831"/>
                    </a:ext>
                  </a:extLst>
                </a:gridCol>
              </a:tblGrid>
              <a:tr h="469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IEN Circonscription 2A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effectLst/>
                        </a:rPr>
                        <a:t>IEN Circonscription 2B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4974815"/>
                  </a:ext>
                </a:extLst>
              </a:tr>
              <a:tr h="4534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VH1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PELLEGRINETTI Marylène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BANSARD Hélène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293350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491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347</Words>
  <Application>Microsoft Office PowerPoint</Application>
  <PresentationFormat>Grand écran</PresentationFormat>
  <Paragraphs>35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Times New Roman</vt:lpstr>
      <vt:lpstr>Thème Office</vt:lpstr>
      <vt:lpstr>Créer un ordre de mission personnel itinérant (IEN 1er degré) </vt:lpstr>
      <vt:lpstr>Présentation PowerPoint</vt:lpstr>
      <vt:lpstr>Le dernier OM saisi s’affiche (si il y a déjà eu une saisie). Cliquer sur « créer »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Créer un ordre de mission classique</dc:title>
  <dc:creator>Laurence SETA</dc:creator>
  <cp:lastModifiedBy>Laurence SETA</cp:lastModifiedBy>
  <cp:revision>34</cp:revision>
  <dcterms:created xsi:type="dcterms:W3CDTF">2020-11-12T09:16:17Z</dcterms:created>
  <dcterms:modified xsi:type="dcterms:W3CDTF">2021-02-12T10:30:24Z</dcterms:modified>
</cp:coreProperties>
</file>