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6" r:id="rId12"/>
    <p:sldId id="268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0296D45-172C-4862-A0B1-5D7B630351C0}">
          <p14:sldIdLst>
            <p14:sldId id="256"/>
            <p14:sldId id="257"/>
            <p14:sldId id="265"/>
            <p14:sldId id="258"/>
            <p14:sldId id="267"/>
            <p14:sldId id="259"/>
          </p14:sldIdLst>
        </p14:section>
        <p14:section name="Section sans titre" id="{F07748A1-2FD5-4207-B29D-7050F448A8D3}">
          <p14:sldIdLst>
            <p14:sldId id="260"/>
            <p14:sldId id="261"/>
            <p14:sldId id="262"/>
            <p14:sldId id="263"/>
            <p14:sldId id="266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SETA" initials="LS" lastIdx="1" clrIdx="0">
    <p:extLst>
      <p:ext uri="{19B8F6BF-5375-455C-9EA6-DF929625EA0E}">
        <p15:presenceInfo xmlns:p15="http://schemas.microsoft.com/office/powerpoint/2012/main" userId="S-1-5-21-4134699359-57693371-2345698862-57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B7C6"/>
    <a:srgbClr val="9AC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2T12:38:06.19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593BC-812C-4526-838F-DD72220FDD35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78946-4C45-4F00-9DDD-35EC47868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07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F33C2-7242-4C82-9427-6443D7E6D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2BAC82-6A69-4137-A930-D7A3B4244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26ED71-00C7-45D0-B602-E1DB63EC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1F3D47-5A1B-41CE-9C6E-2D6A59DB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2F036C-FF03-4D07-A128-B22B9C3E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57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E24171-0460-4972-8FFB-4336E0549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C2F141-669A-4F07-81C9-0EFDC63AC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A501CC-7A05-40AC-840B-1EBA953C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EDCB96-247E-44BB-8E0B-AA3C9A25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F4FA02-74EB-4C4F-9D04-34BBF05CA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B2692A-594A-41BD-B29F-2FDC0AA57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75CDB9-9C58-4273-9628-27C2E75BD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B69F7A-3CC5-4FD2-9F40-838A1569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78859E-4FB0-440E-BB40-2531B347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BF7D7-9FE7-45D8-8613-1F9CAA45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5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D965A8-0F73-4E11-9936-BF3B0145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9F9783-F629-4050-A603-D7692BFE5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856C27-42CA-44F5-9BE2-1AB38154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588A03-A4F0-4E47-BB7C-92185B31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2689F3-1BB7-4108-8499-FAC3410D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49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86912-3B15-429B-9C79-8E7AF37CB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B1A47E-815F-425A-951C-5B9CC5E15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EA63A8-655F-4FDF-B435-77EF43584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6BCD40-0184-45C9-81C7-BBE9A9AA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707D9B-84A3-4760-9F8F-94289731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80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200CE-AD6C-4CDF-803A-FF840C6A2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4F8332-44B1-43FF-8619-51A710765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1C2B1F-0E9B-400B-A191-EAFB51AE4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EA3EFC-2648-4E6B-A945-15387CBB2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AAE40B-CDA7-4115-BC89-390C449C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192BFB-04ED-494A-917C-B27D2DB6F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5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A5FB83-0F51-4527-8271-34EE3419F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A3829F-1BF2-4A57-AD02-8014C3350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11E540-5DBC-43E3-A05C-3B3951CCC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95444F-EB4F-48BB-9AEF-D15BE9B5E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F59CBD5-BDAF-4BD0-A6CD-42F521A30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212A69-BA51-4775-AD5E-D633A9D7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333628-6913-412F-B767-4A9150917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09CCEE-33E4-42B5-89AB-8FD1E78B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6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91632-245C-4931-8F53-E837252C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CF1A86-FB83-4F8A-8F5F-67625F1D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B43910E-2148-4A71-BB90-5F0284AB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389763-FB14-47B4-B659-E60F30AB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62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9C0CF6-E2E3-4128-89F4-92255BB4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8B0884-3945-442E-A9C2-F08DF9E5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863DD3-D3A3-424E-928B-224E1E9B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9F6F1-F14B-4A23-8361-155C16D6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8E928B-672D-4DCF-8279-5DA8327C2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B73156-FA79-4064-B7D7-B3EB4351A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F143B6-A758-4585-A94B-4AD69612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2A5121-2078-4224-A815-D0C7C4831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B9B047-3147-41C8-879E-842030CF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4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1C6CA1-09D2-4B30-9D19-CC0273E95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CDBC5C-9B95-48F6-8AD3-569A669F8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BA8FB-BCEC-4D98-BB5F-582E81967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867A73-9A2D-4888-9DC7-0C54BCA6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37CE9C-F005-4CF2-8317-913233F9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7E2C21-EF8F-46D0-8A17-7A316973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93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5DD8C7-D178-4E76-A35F-A274A681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204254-E5FA-48D5-BCDC-63590D3A1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AC454D-F7BD-4EFB-99B9-413D5B44D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905349-4015-4E8B-8AE1-1FE6D9B6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1F3B0D-7FEF-4B4E-A971-00989CD66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12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658323-DB9D-4058-837C-73FB316C4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Créer un ordre de mission personnel itinérant</a:t>
            </a:r>
            <a:b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avec OMP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80069F-C18B-4095-A9E0-1AC9A026AD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D01E15F-92E7-4EA6-AB4D-94B346037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175460"/>
              </p:ext>
            </p:extLst>
          </p:nvPr>
        </p:nvGraphicFramePr>
        <p:xfrm>
          <a:off x="2833735" y="3675707"/>
          <a:ext cx="7052649" cy="1348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2649">
                  <a:extLst>
                    <a:ext uri="{9D8B030D-6E8A-4147-A177-3AD203B41FA5}">
                      <a16:colId xmlns:a16="http://schemas.microsoft.com/office/drawing/2014/main" val="4124610293"/>
                    </a:ext>
                  </a:extLst>
                </a:gridCol>
              </a:tblGrid>
              <a:tr h="1348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saisir un ordre de mission avec un document vierge ?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745" marR="118745" marT="0" marB="0"/>
                </a:tc>
                <a:extLst>
                  <a:ext uri="{0D108BD9-81ED-4DB2-BD59-A6C34878D82A}">
                    <a16:rowId xmlns:a16="http://schemas.microsoft.com/office/drawing/2014/main" val="1485544135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37A2F5F2-7001-4BE6-BA4C-7C1B70BE9D1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9" y="5349876"/>
            <a:ext cx="1410335" cy="142367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1986B4F-FC23-4D48-B1F8-6125D3045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32" y="307818"/>
            <a:ext cx="3638550" cy="55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03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E417C98-B503-403A-AE67-0B33012638B0}"/>
              </a:ext>
            </a:extLst>
          </p:cNvPr>
          <p:cNvSpPr txBox="1"/>
          <p:nvPr/>
        </p:nvSpPr>
        <p:spPr>
          <a:xfrm>
            <a:off x="1785769" y="828339"/>
            <a:ext cx="5529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        Cliquer sur Refuser/Valider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B24006-BDD4-4FED-B037-E363E132F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286" y="1466408"/>
            <a:ext cx="2895600" cy="69532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1887733-9E27-4F67-B394-442AF621957B}"/>
              </a:ext>
            </a:extLst>
          </p:cNvPr>
          <p:cNvSpPr txBox="1"/>
          <p:nvPr/>
        </p:nvSpPr>
        <p:spPr>
          <a:xfrm>
            <a:off x="785307" y="2764715"/>
            <a:ext cx="563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Puis sur passer au statut: 2 –Attente de validation VH1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F4F7E98-7BDA-4ECF-B3D7-06042204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82" y="3134047"/>
            <a:ext cx="5667375" cy="204787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3632688-847B-40DD-B283-221DFDB0AC7A}"/>
              </a:ext>
            </a:extLst>
          </p:cNvPr>
          <p:cNvSpPr txBox="1"/>
          <p:nvPr/>
        </p:nvSpPr>
        <p:spPr>
          <a:xfrm>
            <a:off x="6841863" y="3823410"/>
            <a:ext cx="4582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Renseigner le VH1 (</a:t>
            </a:r>
            <a:r>
              <a:rPr lang="fr-FR" dirty="0" err="1"/>
              <a:t>cf</a:t>
            </a:r>
            <a:r>
              <a:rPr lang="fr-FR" dirty="0"/>
              <a:t> tableau) dans la case destinataire puis confirmer le changement de statut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EF4EB9A-DD68-4FB2-9DED-405706CF0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113454"/>
            <a:ext cx="5414682" cy="1567044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542151A-29B9-4355-83A5-2AC10641CE7F}"/>
              </a:ext>
            </a:extLst>
          </p:cNvPr>
          <p:cNvCxnSpPr>
            <a:cxnSpLocks/>
          </p:cNvCxnSpPr>
          <p:nvPr/>
        </p:nvCxnSpPr>
        <p:spPr>
          <a:xfrm flipH="1">
            <a:off x="2840017" y="3737029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0264992E-A360-4708-A3C7-B796079F903A}"/>
              </a:ext>
            </a:extLst>
          </p:cNvPr>
          <p:cNvCxnSpPr>
            <a:cxnSpLocks/>
          </p:cNvCxnSpPr>
          <p:nvPr/>
        </p:nvCxnSpPr>
        <p:spPr>
          <a:xfrm flipH="1">
            <a:off x="7000116" y="541698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D8BF194B-FE37-43E4-9ECC-F5DEEF335842}"/>
              </a:ext>
            </a:extLst>
          </p:cNvPr>
          <p:cNvCxnSpPr>
            <a:cxnSpLocks/>
          </p:cNvCxnSpPr>
          <p:nvPr/>
        </p:nvCxnSpPr>
        <p:spPr>
          <a:xfrm flipH="1">
            <a:off x="10573448" y="589697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>
            <a:extLst>
              <a:ext uri="{FF2B5EF4-FFF2-40B4-BE49-F238E27FC236}">
                <a16:creationId xmlns:a16="http://schemas.microsoft.com/office/drawing/2014/main" id="{51909C6F-5BDE-4477-9811-3CC79EE2614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9" y="5694630"/>
            <a:ext cx="1028075" cy="107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81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BD391DDC-85C5-44B4-81FC-F470F9ADAFB2}"/>
              </a:ext>
            </a:extLst>
          </p:cNvPr>
          <p:cNvSpPr txBox="1"/>
          <p:nvPr/>
        </p:nvSpPr>
        <p:spPr>
          <a:xfrm>
            <a:off x="1029579" y="1350020"/>
            <a:ext cx="9098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fois l’Ordre de mission validé, un mail de confirmation est adressé à l’agent sur sa boîte académique, L’Etat de Frais se génère automatiquement. Il est validé par les services et envoyé à la TG pour paiement. 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BCCF2957-7283-4C27-90E3-35ED7F27C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21" y="3649663"/>
            <a:ext cx="10898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1EA560D5-75CC-4035-A9FD-A73EFDB76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965825"/>
              </p:ext>
            </p:extLst>
          </p:nvPr>
        </p:nvGraphicFramePr>
        <p:xfrm>
          <a:off x="1479177" y="2800821"/>
          <a:ext cx="6331436" cy="1200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7952">
                  <a:extLst>
                    <a:ext uri="{9D8B030D-6E8A-4147-A177-3AD203B41FA5}">
                      <a16:colId xmlns:a16="http://schemas.microsoft.com/office/drawing/2014/main" val="2571223456"/>
                    </a:ext>
                  </a:extLst>
                </a:gridCol>
                <a:gridCol w="2022382">
                  <a:extLst>
                    <a:ext uri="{9D8B030D-6E8A-4147-A177-3AD203B41FA5}">
                      <a16:colId xmlns:a16="http://schemas.microsoft.com/office/drawing/2014/main" val="1876496394"/>
                    </a:ext>
                  </a:extLst>
                </a:gridCol>
                <a:gridCol w="1991102">
                  <a:extLst>
                    <a:ext uri="{9D8B030D-6E8A-4147-A177-3AD203B41FA5}">
                      <a16:colId xmlns:a16="http://schemas.microsoft.com/office/drawing/2014/main" val="16574123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Personnel 1er degré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Valideur hiérarchique (VH1)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Valideur Gestionnaire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87478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IEN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Marylène PELLEGRINETTI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79167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Conseillers pédagogiques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IEN de circonscription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6843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PEMF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Véronique POLI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Brigitte PARQUE-ANTONI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8077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Enseignants en services partagés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Véronique POLI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Brigitte PARQUE-ANTONI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81456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RASED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Véronique POLI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Brigitte PARQUE-ANTONI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61559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TICE Erun 1</a:t>
                      </a:r>
                      <a:r>
                        <a:rPr lang="fr-FR" sz="1100" baseline="30000">
                          <a:effectLst/>
                        </a:rPr>
                        <a:t>er</a:t>
                      </a:r>
                      <a:r>
                        <a:rPr lang="fr-FR" sz="1100">
                          <a:effectLst/>
                        </a:rPr>
                        <a:t> degré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IEN de circonscription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2850681"/>
                  </a:ext>
                </a:extLst>
              </a:tr>
            </a:tbl>
          </a:graphicData>
        </a:graphic>
      </p:graphicFrame>
      <p:sp>
        <p:nvSpPr>
          <p:cNvPr id="16" name="Rectangle 2">
            <a:extLst>
              <a:ext uri="{FF2B5EF4-FFF2-40B4-BE49-F238E27FC236}">
                <a16:creationId xmlns:a16="http://schemas.microsoft.com/office/drawing/2014/main" id="{CD86A4AE-57E0-44ED-BA5C-F48AB5365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8446" y="2531517"/>
            <a:ext cx="12027647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CORSE DU SUD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E442AF56-0AFE-403F-9354-74A2EC9DFC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439014"/>
              </p:ext>
            </p:extLst>
          </p:nvPr>
        </p:nvGraphicFramePr>
        <p:xfrm>
          <a:off x="1479177" y="4106863"/>
          <a:ext cx="6297930" cy="685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0135">
                  <a:extLst>
                    <a:ext uri="{9D8B030D-6E8A-4147-A177-3AD203B41FA5}">
                      <a16:colId xmlns:a16="http://schemas.microsoft.com/office/drawing/2014/main" val="2133473678"/>
                    </a:ext>
                  </a:extLst>
                </a:gridCol>
                <a:gridCol w="1967230">
                  <a:extLst>
                    <a:ext uri="{9D8B030D-6E8A-4147-A177-3AD203B41FA5}">
                      <a16:colId xmlns:a16="http://schemas.microsoft.com/office/drawing/2014/main" val="2364581037"/>
                    </a:ext>
                  </a:extLst>
                </a:gridCol>
                <a:gridCol w="1980565">
                  <a:extLst>
                    <a:ext uri="{9D8B030D-6E8A-4147-A177-3AD203B41FA5}">
                      <a16:colId xmlns:a16="http://schemas.microsoft.com/office/drawing/2014/main" val="33048788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Personnel Santé social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Valideur hiérarchique (VH1)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Valideur Gestionnaire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1462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Infirmier(ères)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Chef d’Etablissement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8436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Assistant(es) social(es)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Martine ALLIEZ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01182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Médecins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Sylvie FERRARA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5046087"/>
                  </a:ext>
                </a:extLst>
              </a:tr>
            </a:tbl>
          </a:graphicData>
        </a:graphic>
      </p:graphicFrame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8AF1E555-BCB5-467C-9854-A799210179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000565"/>
              </p:ext>
            </p:extLst>
          </p:nvPr>
        </p:nvGraphicFramePr>
        <p:xfrm>
          <a:off x="1479177" y="4849813"/>
          <a:ext cx="6117590" cy="857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7140">
                  <a:extLst>
                    <a:ext uri="{9D8B030D-6E8A-4147-A177-3AD203B41FA5}">
                      <a16:colId xmlns:a16="http://schemas.microsoft.com/office/drawing/2014/main" val="3561327993"/>
                    </a:ext>
                  </a:extLst>
                </a:gridCol>
                <a:gridCol w="1980565">
                  <a:extLst>
                    <a:ext uri="{9D8B030D-6E8A-4147-A177-3AD203B41FA5}">
                      <a16:colId xmlns:a16="http://schemas.microsoft.com/office/drawing/2014/main" val="489445841"/>
                    </a:ext>
                  </a:extLst>
                </a:gridCol>
                <a:gridCol w="1619885">
                  <a:extLst>
                    <a:ext uri="{9D8B030D-6E8A-4147-A177-3AD203B41FA5}">
                      <a16:colId xmlns:a16="http://schemas.microsoft.com/office/drawing/2014/main" val="20341948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Personnel Programme 0141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Valideur hiérarchique (VH1)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Valideur Gestionnaire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51192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IA-IPR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Aurélia CANIONI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58891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Enseignants en services partagés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Chef d’Etablissement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556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Conseiller d’orientation psychologue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Valérie LAMOTHE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4513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TICE Erun 2</a:t>
                      </a:r>
                      <a:r>
                        <a:rPr lang="fr-FR" sz="1100" baseline="30000">
                          <a:effectLst/>
                        </a:rPr>
                        <a:t>nd</a:t>
                      </a:r>
                      <a:r>
                        <a:rPr lang="fr-FR" sz="1100">
                          <a:effectLst/>
                        </a:rPr>
                        <a:t> degré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José GIUDICELLI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4789383"/>
                  </a:ext>
                </a:extLst>
              </a:tr>
            </a:tbl>
          </a:graphicData>
        </a:graphic>
      </p:graphicFrame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A6ADDF87-566B-49A2-AC19-BE57C5A4F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572047"/>
              </p:ext>
            </p:extLst>
          </p:nvPr>
        </p:nvGraphicFramePr>
        <p:xfrm>
          <a:off x="1479177" y="5846924"/>
          <a:ext cx="6028055" cy="857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7050">
                  <a:extLst>
                    <a:ext uri="{9D8B030D-6E8A-4147-A177-3AD203B41FA5}">
                      <a16:colId xmlns:a16="http://schemas.microsoft.com/office/drawing/2014/main" val="2211257225"/>
                    </a:ext>
                  </a:extLst>
                </a:gridCol>
                <a:gridCol w="2610485">
                  <a:extLst>
                    <a:ext uri="{9D8B030D-6E8A-4147-A177-3AD203B41FA5}">
                      <a16:colId xmlns:a16="http://schemas.microsoft.com/office/drawing/2014/main" val="1520563205"/>
                    </a:ext>
                  </a:extLst>
                </a:gridCol>
                <a:gridCol w="1620520">
                  <a:extLst>
                    <a:ext uri="{9D8B030D-6E8A-4147-A177-3AD203B41FA5}">
                      <a16:colId xmlns:a16="http://schemas.microsoft.com/office/drawing/2014/main" val="12429527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Personnel Programme 0214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Valideur hiérarchique (VH1)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Valideur Gestionnaire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6626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SAIO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André PACCOU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8660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GRH de proximité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Catherine NOIRAY-VINCENTI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15186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Personnel DSI/DAN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Jean Guy AVELIN/José GIUDICELLI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81114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Conseillers techniques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Aurélia CANIONI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3327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49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861C5032-AE3D-4A33-9A28-151EEE68D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6095" y="3422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B9B93B-5CC0-4DE9-A387-FA9154D9CEC9}"/>
              </a:ext>
            </a:extLst>
          </p:cNvPr>
          <p:cNvSpPr/>
          <p:nvPr/>
        </p:nvSpPr>
        <p:spPr>
          <a:xfrm>
            <a:off x="1515035" y="342247"/>
            <a:ext cx="6096000" cy="7738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u="sng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Haute Corse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A813E3B5-83C9-473E-8155-390DD160A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868649"/>
              </p:ext>
            </p:extLst>
          </p:nvPr>
        </p:nvGraphicFramePr>
        <p:xfrm>
          <a:off x="1396608" y="799447"/>
          <a:ext cx="6028055" cy="857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7765">
                  <a:extLst>
                    <a:ext uri="{9D8B030D-6E8A-4147-A177-3AD203B41FA5}">
                      <a16:colId xmlns:a16="http://schemas.microsoft.com/office/drawing/2014/main" val="1865615032"/>
                    </a:ext>
                  </a:extLst>
                </a:gridCol>
                <a:gridCol w="1847215">
                  <a:extLst>
                    <a:ext uri="{9D8B030D-6E8A-4147-A177-3AD203B41FA5}">
                      <a16:colId xmlns:a16="http://schemas.microsoft.com/office/drawing/2014/main" val="1875821659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11046967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Personnel 1er degré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Valideur hiérarchique (VH1)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Valideur Gestionnaire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88107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IEN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Thomas VECCHIUTTI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92040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Conseillers pédagogiques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IEN de circonscription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1596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Enseignants en services partagés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Hélène BANSARD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76773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RASED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Hélène BANSARD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6308878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248F6E04-E908-46D9-885E-C17BD3D66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754666"/>
              </p:ext>
            </p:extLst>
          </p:nvPr>
        </p:nvGraphicFramePr>
        <p:xfrm>
          <a:off x="1393433" y="1912184"/>
          <a:ext cx="6031230" cy="685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1650677665"/>
                    </a:ext>
                  </a:extLst>
                </a:gridCol>
                <a:gridCol w="1979930">
                  <a:extLst>
                    <a:ext uri="{9D8B030D-6E8A-4147-A177-3AD203B41FA5}">
                      <a16:colId xmlns:a16="http://schemas.microsoft.com/office/drawing/2014/main" val="1729576811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726285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Personnel Santé social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Valideur hiérarchique (VH1)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Valideur Gestionnaire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6225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Infirmier(ères)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Chef d’Etablissement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4528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Assistant(es) social(es)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Marie-Pierre GIAMARCHI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6131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Médecins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Sylvie FERRARA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0957323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A5D7824F-F140-44F1-B787-598D0FB47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570339"/>
              </p:ext>
            </p:extLst>
          </p:nvPr>
        </p:nvGraphicFramePr>
        <p:xfrm>
          <a:off x="1396608" y="2914650"/>
          <a:ext cx="6391275" cy="514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9707">
                  <a:extLst>
                    <a:ext uri="{9D8B030D-6E8A-4147-A177-3AD203B41FA5}">
                      <a16:colId xmlns:a16="http://schemas.microsoft.com/office/drawing/2014/main" val="14770003"/>
                    </a:ext>
                  </a:extLst>
                </a:gridCol>
                <a:gridCol w="2161531">
                  <a:extLst>
                    <a:ext uri="{9D8B030D-6E8A-4147-A177-3AD203B41FA5}">
                      <a16:colId xmlns:a16="http://schemas.microsoft.com/office/drawing/2014/main" val="2998004295"/>
                    </a:ext>
                  </a:extLst>
                </a:gridCol>
                <a:gridCol w="1620037">
                  <a:extLst>
                    <a:ext uri="{9D8B030D-6E8A-4147-A177-3AD203B41FA5}">
                      <a16:colId xmlns:a16="http://schemas.microsoft.com/office/drawing/2014/main" val="7514900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Personnel Programme 0141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Valideur hiérarchique (VH1)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Valideur Gestionnaire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2915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Enseignants en services partagés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Chef d’Etablissement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6977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Conseiller d’orientation psychologue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Sabine BONNOT-GALLUCCI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/>
                        <a:t>Marie-Noëlle ANDREI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0507690"/>
                  </a:ext>
                </a:extLst>
              </a:tr>
            </a:tbl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D8FAAC9A-CC98-4D36-A796-D40E515C2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609" y="291487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88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0FB0D95-250A-4441-B3A2-D0E53D0792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0" y="5716775"/>
            <a:ext cx="1169911" cy="103364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57A5281-F54F-432B-A4AC-2B1FC8286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2600498"/>
            <a:ext cx="8837684" cy="41150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00DF01B-E47F-44FD-B811-9DFEC364C925}"/>
              </a:ext>
            </a:extLst>
          </p:cNvPr>
          <p:cNvSpPr/>
          <p:nvPr/>
        </p:nvSpPr>
        <p:spPr>
          <a:xfrm>
            <a:off x="1828799" y="190122"/>
            <a:ext cx="10112189" cy="1872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b="1" kern="0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créer un ordre de mission personnel itinérant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OM personnels itinérants doivent être saisis mensuellement et à chaque fin de mois.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Ordre de mission permanent est créé par la DAF après réception des pièces justificatives.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Sélectionner « ordre de mission » dans la page d’accueil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C9194F1C-0C8A-490D-863F-9462F43BB685}"/>
              </a:ext>
            </a:extLst>
          </p:cNvPr>
          <p:cNvCxnSpPr>
            <a:cxnSpLocks/>
          </p:cNvCxnSpPr>
          <p:nvPr/>
        </p:nvCxnSpPr>
        <p:spPr>
          <a:xfrm flipH="1">
            <a:off x="8103383" y="1949555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59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B8FBB-1000-46AA-ABA0-6DB62287E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7349"/>
            <a:ext cx="9144000" cy="873419"/>
          </a:xfrm>
        </p:spPr>
        <p:txBody>
          <a:bodyPr>
            <a:normAutofit/>
          </a:bodyPr>
          <a:lstStyle/>
          <a:p>
            <a:r>
              <a:rPr lang="fr-FR" sz="2400" dirty="0"/>
              <a:t>Le dernier OM saisi s’affiche (si il y a déjà eu une saisie). </a:t>
            </a:r>
            <a:br>
              <a:rPr lang="fr-FR" sz="2400" dirty="0"/>
            </a:br>
            <a:r>
              <a:rPr lang="fr-FR" sz="2400" dirty="0"/>
              <a:t>Cliquer sur « créer OM »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57DEC259-504C-4E85-A0C0-F51D6AD12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42330"/>
            <a:ext cx="9846833" cy="46423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4C22B90-F815-4454-AB58-0A8DB88F57A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81" y="5829200"/>
            <a:ext cx="847006" cy="1028800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810FF23D-C1FE-4830-A364-604B69AD1CCA}"/>
              </a:ext>
            </a:extLst>
          </p:cNvPr>
          <p:cNvCxnSpPr>
            <a:cxnSpLocks/>
          </p:cNvCxnSpPr>
          <p:nvPr/>
        </p:nvCxnSpPr>
        <p:spPr>
          <a:xfrm>
            <a:off x="1212028" y="5315670"/>
            <a:ext cx="623944" cy="6472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8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83781F-0AD1-4CFE-84E6-5E791C114A2B}"/>
              </a:ext>
            </a:extLst>
          </p:cNvPr>
          <p:cNvSpPr/>
          <p:nvPr/>
        </p:nvSpPr>
        <p:spPr>
          <a:xfrm>
            <a:off x="4609434" y="371387"/>
            <a:ext cx="4717446" cy="710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Cliquer sur « AUTRE » puis « Initialisation à partir d’un ordre de mission »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EA9F79E-847A-4AA6-9D8A-120966D9692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9" y="5631255"/>
            <a:ext cx="1128514" cy="1077363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2B524E63-E84E-4E0F-A12B-B3DCC9DEF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3587" y="1528762"/>
            <a:ext cx="8124825" cy="3800475"/>
          </a:xfrm>
          <a:prstGeom prst="rect">
            <a:avLst/>
          </a:prstGeom>
        </p:spPr>
      </p:pic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0117AEAF-445B-4718-B3E0-629EDD7FE4E9}"/>
              </a:ext>
            </a:extLst>
          </p:cNvPr>
          <p:cNvCxnSpPr>
            <a:cxnSpLocks/>
          </p:cNvCxnSpPr>
          <p:nvPr/>
        </p:nvCxnSpPr>
        <p:spPr>
          <a:xfrm flipH="1">
            <a:off x="8563087" y="1528762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DAC9115F-E0FA-44FA-BD28-D6476E414C8D}"/>
              </a:ext>
            </a:extLst>
          </p:cNvPr>
          <p:cNvCxnSpPr>
            <a:cxnSpLocks/>
          </p:cNvCxnSpPr>
          <p:nvPr/>
        </p:nvCxnSpPr>
        <p:spPr>
          <a:xfrm flipH="1">
            <a:off x="4063356" y="3284660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99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050992-9AF9-4C38-AFC5-788003518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600" dirty="0"/>
              <a:t>Si il y a déjà eu un OM  personnel itinérant saisi, sélectionner le. Dans le cas contraire, sélectionner l’OMP préalablement saisi par la gestionnaire DAF.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27F4DE13-2A6B-41A6-A53F-F0A644245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8412" y="3305969"/>
            <a:ext cx="7115175" cy="1390650"/>
          </a:xfrm>
          <a:prstGeom prst="rect">
            <a:avLst/>
          </a:prstGeom>
        </p:spPr>
      </p:pic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57FAFB17-29C1-4BF2-9106-CC6E6488B79B}"/>
              </a:ext>
            </a:extLst>
          </p:cNvPr>
          <p:cNvCxnSpPr>
            <a:cxnSpLocks/>
          </p:cNvCxnSpPr>
          <p:nvPr/>
        </p:nvCxnSpPr>
        <p:spPr>
          <a:xfrm flipH="1">
            <a:off x="6753555" y="2829121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714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70C1900-C3CC-4204-B2DA-130F92C0EC3A}"/>
              </a:ext>
            </a:extLst>
          </p:cNvPr>
          <p:cNvSpPr/>
          <p:nvPr/>
        </p:nvSpPr>
        <p:spPr>
          <a:xfrm>
            <a:off x="2840019" y="521994"/>
            <a:ext cx="5480735" cy="1655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Renseigner toutes les zones marquées en rouge.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de mission: sélectionner » OM personnels itinérants » puis dans « OM permanent de référence », cliquer sur la loupe et sélectionner l’OMP, préalablement saisi par la gestionnaire DAF.	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A17B0B-B0B1-48E2-8E2B-75C4458A7388}"/>
              </a:ext>
            </a:extLst>
          </p:cNvPr>
          <p:cNvSpPr/>
          <p:nvPr/>
        </p:nvSpPr>
        <p:spPr>
          <a:xfrm>
            <a:off x="430305" y="4789257"/>
            <a:ext cx="10768405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Les enveloppes de Moyens : Elles seront renseignées puisque l’OM a été copié.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AA3164D-51E7-4186-AE79-D8F585CAE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090" y="2177062"/>
            <a:ext cx="7152064" cy="244926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D129538F-9E74-4841-98C3-FAD51CD53F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01" y="5948358"/>
            <a:ext cx="789892" cy="79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32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64C5D6F-1A20-431A-83B6-6531B4134666}"/>
              </a:ext>
            </a:extLst>
          </p:cNvPr>
          <p:cNvSpPr txBox="1"/>
          <p:nvPr/>
        </p:nvSpPr>
        <p:spPr>
          <a:xfrm>
            <a:off x="2043953" y="1086522"/>
            <a:ext cx="8272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Sélectionner le véhicule préalablement enregistré par le gestionnaire Chorus-DT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32A52A8-D2E7-48E8-99E2-79FCF0BDE2C0}"/>
              </a:ext>
            </a:extLst>
          </p:cNvPr>
          <p:cNvSpPr txBox="1"/>
          <p:nvPr/>
        </p:nvSpPr>
        <p:spPr>
          <a:xfrm>
            <a:off x="877441" y="4217637"/>
            <a:ext cx="7261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fois tous les champs renseignés, cliquer sur « enregistrer »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AB608EE-B117-4A7D-A33B-6E70FD240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256" y="2040162"/>
            <a:ext cx="9587620" cy="1856830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48C36720-8043-4231-AA0F-E8B3AC6CBA5F}"/>
              </a:ext>
            </a:extLst>
          </p:cNvPr>
          <p:cNvCxnSpPr>
            <a:cxnSpLocks/>
          </p:cNvCxnSpPr>
          <p:nvPr/>
        </p:nvCxnSpPr>
        <p:spPr>
          <a:xfrm flipH="1">
            <a:off x="9519879" y="2968577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34446670-37F8-4649-8A50-38F8FC655CA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80" y="5567880"/>
            <a:ext cx="1227252" cy="114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5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665019-0268-4914-B737-CDB4B498E750}"/>
              </a:ext>
            </a:extLst>
          </p:cNvPr>
          <p:cNvSpPr/>
          <p:nvPr/>
        </p:nvSpPr>
        <p:spPr>
          <a:xfrm>
            <a:off x="3754418" y="392902"/>
            <a:ext cx="5282006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Aller dans l’onglet Indemnités kilométriques.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73C3430-4FA8-4955-AC72-D4EA2D3F6386}"/>
              </a:ext>
            </a:extLst>
          </p:cNvPr>
          <p:cNvSpPr txBox="1"/>
          <p:nvPr/>
        </p:nvSpPr>
        <p:spPr>
          <a:xfrm>
            <a:off x="1506071" y="785061"/>
            <a:ext cx="1742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          « Créer »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E662890-7158-4013-A2D6-65089DAA1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375" y="1890315"/>
            <a:ext cx="6411559" cy="1297837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13B8BC0C-1551-43BD-A866-63D48DE1D011}"/>
              </a:ext>
            </a:extLst>
          </p:cNvPr>
          <p:cNvCxnSpPr>
            <a:cxnSpLocks/>
          </p:cNvCxnSpPr>
          <p:nvPr/>
        </p:nvCxnSpPr>
        <p:spPr>
          <a:xfrm flipH="1">
            <a:off x="2377440" y="2243490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21C8863B-03C8-46DC-94D5-5FAE5E875212}"/>
              </a:ext>
            </a:extLst>
          </p:cNvPr>
          <p:cNvSpPr txBox="1"/>
          <p:nvPr/>
        </p:nvSpPr>
        <p:spPr>
          <a:xfrm>
            <a:off x="1333947" y="3679115"/>
            <a:ext cx="9251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Renseigner le tableau puis enregistrer. Pour connaître le nombre de kms cliquer sur « lien vers un distancier »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C0ED44B-047A-4FAA-8E55-198B3EF02F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951" y="4293406"/>
            <a:ext cx="8890502" cy="2551565"/>
          </a:xfrm>
          <a:prstGeom prst="rect">
            <a:avLst/>
          </a:prstGeom>
        </p:spPr>
      </p:pic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186384FB-04FD-4ED7-B43F-1B1814C4515A}"/>
              </a:ext>
            </a:extLst>
          </p:cNvPr>
          <p:cNvCxnSpPr>
            <a:cxnSpLocks/>
          </p:cNvCxnSpPr>
          <p:nvPr/>
        </p:nvCxnSpPr>
        <p:spPr>
          <a:xfrm flipH="1">
            <a:off x="4982066" y="4672941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265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ADD150B-1AAE-48AA-A63B-8743B30FA842}"/>
              </a:ext>
            </a:extLst>
          </p:cNvPr>
          <p:cNvSpPr txBox="1"/>
          <p:nvPr/>
        </p:nvSpPr>
        <p:spPr>
          <a:xfrm>
            <a:off x="2700169" y="602428"/>
            <a:ext cx="7390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Aller dans l’onglet « frais prévisionnel »: Créer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3BF527F-355A-4680-879F-D1AD3308C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735" y="1300315"/>
            <a:ext cx="8530815" cy="1710466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59647561-994B-46AB-A499-D6C4C58316EA}"/>
              </a:ext>
            </a:extLst>
          </p:cNvPr>
          <p:cNvCxnSpPr>
            <a:cxnSpLocks/>
          </p:cNvCxnSpPr>
          <p:nvPr/>
        </p:nvCxnSpPr>
        <p:spPr>
          <a:xfrm flipH="1">
            <a:off x="1751447" y="138056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1CF9BB00-8B0E-4AC3-81FC-0DA7D7BFBC98}"/>
              </a:ext>
            </a:extLst>
          </p:cNvPr>
          <p:cNvSpPr txBox="1"/>
          <p:nvPr/>
        </p:nvSpPr>
        <p:spPr>
          <a:xfrm>
            <a:off x="1387735" y="3105834"/>
            <a:ext cx="8702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Sélectionner les frais de repas en sélectionnant RPA (repas personnels itinérants avec restaurant administratif) puis renseigner les onglets en rouge. Fermer la fenêtre.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D03EB79-927D-48EA-9D76-E005C8B8FD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63" y="4080720"/>
            <a:ext cx="5059680" cy="2502667"/>
          </a:xfrm>
          <a:prstGeom prst="rect">
            <a:avLst/>
          </a:prstGeom>
        </p:spPr>
      </p:pic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26E9068D-4748-41D5-9D1E-1885FC43B8B4}"/>
              </a:ext>
            </a:extLst>
          </p:cNvPr>
          <p:cNvCxnSpPr>
            <a:cxnSpLocks/>
          </p:cNvCxnSpPr>
          <p:nvPr/>
        </p:nvCxnSpPr>
        <p:spPr>
          <a:xfrm flipH="1">
            <a:off x="3667132" y="5504345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C5CD73A4-FA27-4B0B-81F6-BF3C04A6F1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7402" y="4080720"/>
            <a:ext cx="4343750" cy="250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211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644</Words>
  <Application>Microsoft Office PowerPoint</Application>
  <PresentationFormat>Grand écran</PresentationFormat>
  <Paragraphs>129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Comic Sans MS</vt:lpstr>
      <vt:lpstr>Times New Roman</vt:lpstr>
      <vt:lpstr>Thème Office</vt:lpstr>
      <vt:lpstr>Créer un ordre de mission personnel itinérant avec OMP</vt:lpstr>
      <vt:lpstr>Présentation PowerPoint</vt:lpstr>
      <vt:lpstr>Le dernier OM saisi s’affiche (si il y a déjà eu une saisie).  Cliquer sur « créer OM »</vt:lpstr>
      <vt:lpstr>Présentation PowerPoint</vt:lpstr>
      <vt:lpstr>Si il y a déjà eu un OM  personnel itinérant saisi, sélectionner le. Dans le cas contraire, sélectionner l’OMP préalablement saisi par la gestionnaire DAF.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Créer un ordre de mission classique</dc:title>
  <dc:creator>Laurence SETA</dc:creator>
  <cp:lastModifiedBy>Nikola Arrighi</cp:lastModifiedBy>
  <cp:revision>33</cp:revision>
  <dcterms:created xsi:type="dcterms:W3CDTF">2020-11-12T09:16:17Z</dcterms:created>
  <dcterms:modified xsi:type="dcterms:W3CDTF">2021-09-10T11:49:44Z</dcterms:modified>
</cp:coreProperties>
</file>