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7" r:id="rId6"/>
    <p:sldId id="259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67"/>
            <p14:sldId id="259"/>
          </p14:sldIdLst>
        </p14:section>
        <p14:section name="Section sans titre" id="{F07748A1-2FD5-4207-B29D-7050F448A8D3}">
          <p14:sldIdLst>
            <p14:sldId id="261"/>
            <p14:sldId id="262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personnel itinérant</a:t>
            </a:r>
            <a:b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avec OMP (enseignants en services partagés)</a:t>
            </a:r>
            <a:b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56373"/>
              </p:ext>
            </p:extLst>
          </p:nvPr>
        </p:nvGraphicFramePr>
        <p:xfrm>
          <a:off x="2833735" y="3675707"/>
          <a:ext cx="7052649" cy="13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34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un ordre de mission à partir d’un OM existant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DBE2BF5-4A4A-4B60-ACC8-7CA5AEBD0C5B}"/>
              </a:ext>
            </a:extLst>
          </p:cNvPr>
          <p:cNvSpPr txBox="1"/>
          <p:nvPr/>
        </p:nvSpPr>
        <p:spPr>
          <a:xfrm>
            <a:off x="946673" y="968188"/>
            <a:ext cx="1037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D391DDC-85C5-44B4-81FC-F470F9ADAFB2}"/>
              </a:ext>
            </a:extLst>
          </p:cNvPr>
          <p:cNvSpPr txBox="1"/>
          <p:nvPr/>
        </p:nvSpPr>
        <p:spPr>
          <a:xfrm>
            <a:off x="1068309" y="1337520"/>
            <a:ext cx="9098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de confirmation est adressé à l’agent sur sa boîte académique, L’Etat de Frais se génère automatiquement. Il est validé par les services et envoyé à la TG pour paiement.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43A365-6097-4660-8453-DF4A1702085E}"/>
              </a:ext>
            </a:extLst>
          </p:cNvPr>
          <p:cNvSpPr txBox="1"/>
          <p:nvPr/>
        </p:nvSpPr>
        <p:spPr>
          <a:xfrm>
            <a:off x="1638677" y="2860895"/>
            <a:ext cx="352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</a:t>
            </a:r>
            <a:r>
              <a:rPr lang="fr-FR" u="sng" dirty="0"/>
              <a:t>Les VH1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55526D9-14FD-456A-92D3-EC3B6EE47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907917"/>
              </p:ext>
            </p:extLst>
          </p:nvPr>
        </p:nvGraphicFramePr>
        <p:xfrm>
          <a:off x="696685" y="3649725"/>
          <a:ext cx="9257212" cy="923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520">
                  <a:extLst>
                    <a:ext uri="{9D8B030D-6E8A-4147-A177-3AD203B41FA5}">
                      <a16:colId xmlns:a16="http://schemas.microsoft.com/office/drawing/2014/main" val="3764096264"/>
                    </a:ext>
                  </a:extLst>
                </a:gridCol>
                <a:gridCol w="2635793">
                  <a:extLst>
                    <a:ext uri="{9D8B030D-6E8A-4147-A177-3AD203B41FA5}">
                      <a16:colId xmlns:a16="http://schemas.microsoft.com/office/drawing/2014/main" val="3485122091"/>
                    </a:ext>
                  </a:extLst>
                </a:gridCol>
                <a:gridCol w="2919084">
                  <a:extLst>
                    <a:ext uri="{9D8B030D-6E8A-4147-A177-3AD203B41FA5}">
                      <a16:colId xmlns:a16="http://schemas.microsoft.com/office/drawing/2014/main" val="2723451831"/>
                    </a:ext>
                  </a:extLst>
                </a:gridCol>
                <a:gridCol w="2628815">
                  <a:extLst>
                    <a:ext uri="{9D8B030D-6E8A-4147-A177-3AD203B41FA5}">
                      <a16:colId xmlns:a16="http://schemas.microsoft.com/office/drawing/2014/main" val="1999698049"/>
                    </a:ext>
                  </a:extLst>
                </a:gridCol>
              </a:tblGrid>
              <a:tr h="585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Enseignant du 2</a:t>
                      </a:r>
                      <a:r>
                        <a:rPr lang="fr-FR" sz="1400" baseline="30000" dirty="0">
                          <a:effectLst/>
                        </a:rPr>
                        <a:t>nd</a:t>
                      </a:r>
                      <a:r>
                        <a:rPr lang="fr-FR" sz="1400" dirty="0">
                          <a:effectLst/>
                        </a:rPr>
                        <a:t> degré 2A et 2B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       Enseignant du 1</a:t>
                      </a:r>
                      <a:r>
                        <a:rPr lang="fr-FR" sz="1400" baseline="30000" dirty="0">
                          <a:effectLst/>
                        </a:rPr>
                        <a:t>er</a:t>
                      </a:r>
                      <a:r>
                        <a:rPr lang="fr-FR" sz="1400" dirty="0">
                          <a:effectLst/>
                        </a:rPr>
                        <a:t> degré 2A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     Enseignant du 1er degré 2B</a:t>
                      </a:r>
                      <a:endParaRPr lang="fr-FR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974815"/>
                  </a:ext>
                </a:extLst>
              </a:tr>
              <a:tr h="337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VH1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Chef d’établissement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POLI Véronique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BANSARD Hélène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93350454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CCF2957-7283-4C27-90E3-35ED7F27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1" y="3649663"/>
            <a:ext cx="10898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BC39188-18FA-472D-81DA-2B09ABB76F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67057"/>
            <a:ext cx="1169911" cy="86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560259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1872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créer un ordre de mission personnel itinérant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OM personnels itinérants doivent être saisis mensuellement et à chaque fin de mois.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Ordre de mission permanent est créé par la DAF après réception des pièces justificatives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0840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Le dernier OM saisi s’affiche. Cliquer sur créer OM 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B16FED1-CA30-4F41-A82D-6F0EC2FFD39A}"/>
              </a:ext>
            </a:extLst>
          </p:cNvPr>
          <p:cNvCxnSpPr>
            <a:cxnSpLocks/>
          </p:cNvCxnSpPr>
          <p:nvPr/>
        </p:nvCxnSpPr>
        <p:spPr>
          <a:xfrm>
            <a:off x="900056" y="5234189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3816065-3946-49A4-814D-F04E0F1D092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2924269" y="371387"/>
            <a:ext cx="6402611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Initialisation à partir d’un ordre de mission existant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EE4A897-09B9-4B84-8F7E-E39CFEE2F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988" y="1049543"/>
            <a:ext cx="9277350" cy="4324350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67715F43-F954-40D6-B8C8-716D37220B1E}"/>
              </a:ext>
            </a:extLst>
          </p:cNvPr>
          <p:cNvCxnSpPr>
            <a:cxnSpLocks/>
          </p:cNvCxnSpPr>
          <p:nvPr/>
        </p:nvCxnSpPr>
        <p:spPr>
          <a:xfrm flipH="1">
            <a:off x="4303414" y="3429000"/>
            <a:ext cx="621671" cy="6666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9971A436-2B72-4385-8FFE-5CF91BBBDCD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05198C8-D872-4C41-8A2D-695ACA60DA97}"/>
              </a:ext>
            </a:extLst>
          </p:cNvPr>
          <p:cNvCxnSpPr>
            <a:cxnSpLocks/>
          </p:cNvCxnSpPr>
          <p:nvPr/>
        </p:nvCxnSpPr>
        <p:spPr>
          <a:xfrm flipH="1">
            <a:off x="8705209" y="1484107"/>
            <a:ext cx="621671" cy="6666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A8E6F99-A7D1-4FAF-BCC0-5D92304CBE5A}"/>
              </a:ext>
            </a:extLst>
          </p:cNvPr>
          <p:cNvSpPr txBox="1"/>
          <p:nvPr/>
        </p:nvSpPr>
        <p:spPr>
          <a:xfrm>
            <a:off x="905346" y="923454"/>
            <a:ext cx="962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liste des OM créés apparaît. Sélectionner un ordre de mission personnel itinérant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BE73321-7270-4F9D-9BAB-954DCEEF3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640" y="1690638"/>
            <a:ext cx="8120958" cy="391762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3BC5284-E158-450F-8442-B900FF1F389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857592"/>
            <a:ext cx="1038061" cy="892832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AA067D88-72B9-43A2-B3C2-659B33F7359B}"/>
              </a:ext>
            </a:extLst>
          </p:cNvPr>
          <p:cNvCxnSpPr>
            <a:cxnSpLocks/>
          </p:cNvCxnSpPr>
          <p:nvPr/>
        </p:nvCxnSpPr>
        <p:spPr>
          <a:xfrm flipH="1">
            <a:off x="7342706" y="3838303"/>
            <a:ext cx="621671" cy="6666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70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430305" y="4789257"/>
            <a:ext cx="10768405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Les cases sont préremplies, Il faut maintenant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impérativement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modifier les dates de départ et de retour par exemple, ici nous avons copié l’OM de septembre et nous voulons saisir octobre.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6BBB5C9-90D9-4D84-A614-ECE958EA9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78" y="1231271"/>
            <a:ext cx="11054281" cy="3463301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D6BFEF9-FB76-4567-9BF2-80A692829563}"/>
              </a:ext>
            </a:extLst>
          </p:cNvPr>
          <p:cNvCxnSpPr>
            <a:cxnSpLocks/>
          </p:cNvCxnSpPr>
          <p:nvPr/>
        </p:nvCxnSpPr>
        <p:spPr>
          <a:xfrm flipH="1">
            <a:off x="5065413" y="1992316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026E078-7DB2-40EF-BCDC-FF4A66C51E9B}"/>
              </a:ext>
            </a:extLst>
          </p:cNvPr>
          <p:cNvCxnSpPr>
            <a:cxnSpLocks/>
          </p:cNvCxnSpPr>
          <p:nvPr/>
        </p:nvCxnSpPr>
        <p:spPr>
          <a:xfrm flipH="1">
            <a:off x="7087886" y="199231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7DC4EDDB-472E-4D09-9428-5D221FB3A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2592087" cy="55226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5483E2E-1836-44F1-8A41-9A750810A3D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943847"/>
            <a:ext cx="1110489" cy="80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3C3430-4FA8-4955-AC72-D4EA2D3F6386}"/>
              </a:ext>
            </a:extLst>
          </p:cNvPr>
          <p:cNvSpPr txBox="1"/>
          <p:nvPr/>
        </p:nvSpPr>
        <p:spPr>
          <a:xfrm>
            <a:off x="1506071" y="785061"/>
            <a:ext cx="174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CE24CFC-009B-4005-9F0F-DDBD21B4E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07" y="1199213"/>
            <a:ext cx="9593655" cy="396126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C081578-B81A-42A4-848B-AD0771B8766B}"/>
              </a:ext>
            </a:extLst>
          </p:cNvPr>
          <p:cNvSpPr txBox="1"/>
          <p:nvPr/>
        </p:nvSpPr>
        <p:spPr>
          <a:xfrm>
            <a:off x="1439501" y="5424886"/>
            <a:ext cx="853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Modifier les dates des déplacements (et les trajets si différents). Enregistrer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E1D9237-4FC1-413C-A779-A47A9ACE7D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6002448"/>
            <a:ext cx="996857" cy="747976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AAF0A8B-E911-49F6-858B-11A5131029B7}"/>
              </a:ext>
            </a:extLst>
          </p:cNvPr>
          <p:cNvCxnSpPr>
            <a:cxnSpLocks/>
          </p:cNvCxnSpPr>
          <p:nvPr/>
        </p:nvCxnSpPr>
        <p:spPr>
          <a:xfrm flipH="1">
            <a:off x="2282409" y="3607393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ADD150B-1AAE-48AA-A63B-8743B30FA842}"/>
              </a:ext>
            </a:extLst>
          </p:cNvPr>
          <p:cNvSpPr txBox="1"/>
          <p:nvPr/>
        </p:nvSpPr>
        <p:spPr>
          <a:xfrm>
            <a:off x="2700169" y="602428"/>
            <a:ext cx="739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Aller dans l’onglet « frais prévisionnel  » et cliquer sur la ligne des repas.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CF9BB00-8B0E-4AC3-81FC-0DA7D7BFBC98}"/>
              </a:ext>
            </a:extLst>
          </p:cNvPr>
          <p:cNvSpPr txBox="1"/>
          <p:nvPr/>
        </p:nvSpPr>
        <p:spPr>
          <a:xfrm>
            <a:off x="1387735" y="3105834"/>
            <a:ext cx="870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Modifier la date et le nombre de repas si différent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093F652-0F27-4303-B6C4-749ADD99E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84" y="993718"/>
            <a:ext cx="10426574" cy="194848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30A4577-0272-4437-84A4-AEDEF9B4D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735" y="3638799"/>
            <a:ext cx="5420008" cy="202808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2907331-4851-410D-897A-0A20DC1886E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864283"/>
            <a:ext cx="1173863" cy="8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(</a:t>
            </a:r>
            <a:r>
              <a:rPr lang="fr-FR" dirty="0" err="1"/>
              <a:t>cf</a:t>
            </a:r>
            <a:r>
              <a:rPr lang="fr-FR" dirty="0"/>
              <a:t> tableau) 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DE54D17D-F209-4884-A44E-B3812D9A502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896976"/>
            <a:ext cx="1169911" cy="85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315</Words>
  <Application>Microsoft Office PowerPoint</Application>
  <PresentationFormat>Grand écran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Thème Office</vt:lpstr>
      <vt:lpstr>Créer un ordre de mission personnel itinérant avec OMP (enseignants en services partagés) </vt:lpstr>
      <vt:lpstr>Présentation PowerPoint</vt:lpstr>
      <vt:lpstr>Le dernier OM saisi s’affiche. Cliquer sur créer OM 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34</cp:revision>
  <dcterms:created xsi:type="dcterms:W3CDTF">2020-11-12T09:16:17Z</dcterms:created>
  <dcterms:modified xsi:type="dcterms:W3CDTF">2021-02-12T09:55:26Z</dcterms:modified>
</cp:coreProperties>
</file>