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0296D45-172C-4862-A0B1-5D7B630351C0}">
          <p14:sldIdLst>
            <p14:sldId id="256"/>
            <p14:sldId id="257"/>
            <p14:sldId id="265"/>
            <p14:sldId id="258"/>
            <p14:sldId id="259"/>
          </p14:sldIdLst>
        </p14:section>
        <p14:section name="Section sans titre" id="{F07748A1-2FD5-4207-B29D-7050F448A8D3}">
          <p14:sldIdLst>
            <p14:sldId id="260"/>
            <p14:sldId id="261"/>
            <p14:sldId id="262"/>
            <p14:sldId id="268"/>
            <p14:sldId id="263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SETA" initials="LS" lastIdx="1" clrIdx="0">
    <p:extLst>
      <p:ext uri="{19B8F6BF-5375-455C-9EA6-DF929625EA0E}">
        <p15:presenceInfo xmlns:p15="http://schemas.microsoft.com/office/powerpoint/2012/main" userId="S-1-5-21-4134699359-57693371-2345698862-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B7C6"/>
    <a:srgbClr val="9AC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12:38:06.19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93BC-812C-4526-838F-DD72220FDD35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78946-4C45-4F00-9DDD-35EC47868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F33C2-7242-4C82-9427-6443D7E6D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2BAC82-6A69-4137-A930-D7A3B424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26ED71-00C7-45D0-B602-E1DB63EC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F3D47-5A1B-41CE-9C6E-2D6A59D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2F036C-FF03-4D07-A128-B22B9C3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5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24171-0460-4972-8FFB-4336E0549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C2F141-669A-4F07-81C9-0EFDC63AC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A501CC-7A05-40AC-840B-1EBA953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EDCB96-247E-44BB-8E0B-AA3C9A25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F4FA02-74EB-4C4F-9D04-34BBF05C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B2692A-594A-41BD-B29F-2FDC0AA57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75CDB9-9C58-4273-9628-27C2E75BD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B69F7A-3CC5-4FD2-9F40-838A1569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78859E-4FB0-440E-BB40-2531B347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BF7D7-9FE7-45D8-8613-1F9CAA45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5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965A8-0F73-4E11-9936-BF3B0145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9F9783-F629-4050-A603-D7692BFE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856C27-42CA-44F5-9BE2-1AB38154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588A03-A4F0-4E47-BB7C-92185B31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2689F3-1BB7-4108-8499-FAC3410DF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49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86912-3B15-429B-9C79-8E7AF37C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1A47E-815F-425A-951C-5B9CC5E15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EA63A8-655F-4FDF-B435-77EF4358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BCD40-0184-45C9-81C7-BBE9A9A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707D9B-84A3-4760-9F8F-94289731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0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00CE-AD6C-4CDF-803A-FF840C6A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F8332-44B1-43FF-8619-51A710765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1C2B1F-0E9B-400B-A191-EAFB51AE4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EA3EFC-2648-4E6B-A945-15387CBB2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AAE40B-CDA7-4115-BC89-390C449C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192BFB-04ED-494A-917C-B27D2DB6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5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A5FB83-0F51-4527-8271-34EE3419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3829F-1BF2-4A57-AD02-8014C3350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11E540-5DBC-43E3-A05C-3B3951CCC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95444F-EB4F-48BB-9AEF-D15BE9B5E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9CBD5-BDAF-4BD0-A6CD-42F521A30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0212A69-BA51-4775-AD5E-D633A9D7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333628-6913-412F-B767-4A915091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09CCEE-33E4-42B5-89AB-8FD1E78B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6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91632-245C-4931-8F53-E837252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ECF1A86-FB83-4F8A-8F5F-67625F1D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43910E-2148-4A71-BB90-5F0284AB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389763-FB14-47B4-B659-E60F30A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9C0CF6-E2E3-4128-89F4-92255BB4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8B0884-3945-442E-A9C2-F08DF9E5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863DD3-D3A3-424E-928B-224E1E9B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99F6F1-F14B-4A23-8361-155C16D6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8E928B-672D-4DCF-8279-5DA8327C2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B73156-FA79-4064-B7D7-B3EB4351A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143B6-A758-4585-A94B-4AD69612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A5121-2078-4224-A815-D0C7C483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B9B047-3147-41C8-879E-842030CF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4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C6CA1-09D2-4B30-9D19-CC0273E9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DBC5C-9B95-48F6-8AD3-569A669F8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BA8FB-BCEC-4D98-BB5F-582E81967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867A73-9A2D-4888-9DC7-0C54BCA6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7CE9C-F005-4CF2-8317-913233F9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7E2C21-EF8F-46D0-8A17-7A31697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5DD8C7-D178-4E76-A35F-A274A681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204254-E5FA-48D5-BCDC-63590D3A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C454D-F7BD-4EFB-99B9-413D5B44D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6EBF-2009-4EB8-A2EE-C6A095F516FB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5349-4015-4E8B-8AE1-1FE6D9B6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F3B0D-7FEF-4B4E-A971-00989CD6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F345-F2FA-4242-881E-B4AFB1C05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12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ce.seta@ac-corse.fr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658323-DB9D-4058-837C-73FB316C4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123353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r-FR" sz="4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Créer un ordre de mission </a:t>
            </a:r>
            <a:br>
              <a:rPr lang="fr-FR" sz="1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0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REMBOURSEMENTS CONCOURS ADMINISTRATIFS OU ENSEIGNANTS</a:t>
            </a:r>
            <a:endParaRPr lang="fr-FR" sz="20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80069F-C18B-4095-A9E0-1AC9A026A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0616" y="3602038"/>
            <a:ext cx="7236823" cy="98806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D01E15F-92E7-4EA6-AB4D-94B346037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25271"/>
              </p:ext>
            </p:extLst>
          </p:nvPr>
        </p:nvGraphicFramePr>
        <p:xfrm>
          <a:off x="2833735" y="3675706"/>
          <a:ext cx="7052649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2649">
                  <a:extLst>
                    <a:ext uri="{9D8B030D-6E8A-4147-A177-3AD203B41FA5}">
                      <a16:colId xmlns:a16="http://schemas.microsoft.com/office/drawing/2014/main" val="4124610293"/>
                    </a:ext>
                  </a:extLst>
                </a:gridCol>
              </a:tblGrid>
              <a:tr h="84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Après le concours: se connecter à CHORUS-DT (ARENA)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SEUL LE TRANSPORT EST PRIS EN CHARGE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/>
                </a:tc>
                <a:extLst>
                  <a:ext uri="{0D108BD9-81ED-4DB2-BD59-A6C34878D82A}">
                    <a16:rowId xmlns:a16="http://schemas.microsoft.com/office/drawing/2014/main" val="1485544135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37A2F5F2-7001-4BE6-BA4C-7C1B70BE9D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79" y="5349876"/>
            <a:ext cx="1410335" cy="142367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1986B4F-FC23-4D48-B1F8-6125D3045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307818"/>
            <a:ext cx="3638550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03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E417C98-B503-403A-AE67-0B33012638B0}"/>
              </a:ext>
            </a:extLst>
          </p:cNvPr>
          <p:cNvSpPr txBox="1"/>
          <p:nvPr/>
        </p:nvSpPr>
        <p:spPr>
          <a:xfrm>
            <a:off x="3221913" y="347562"/>
            <a:ext cx="5529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             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r>
              <a:rPr lang="fr-FR" dirty="0"/>
              <a:t> Cliquer sur Refuser/Valider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B24006-BDD4-4FED-B037-E363E132F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9703" y="1589675"/>
            <a:ext cx="2895600" cy="6953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1887733-9E27-4F67-B394-442AF621957B}"/>
              </a:ext>
            </a:extLst>
          </p:cNvPr>
          <p:cNvSpPr txBox="1"/>
          <p:nvPr/>
        </p:nvSpPr>
        <p:spPr>
          <a:xfrm>
            <a:off x="628296" y="2750256"/>
            <a:ext cx="5637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Puis sur passer au statut: 2 –Attente de validation VH1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4F7E98-7BDA-4ECF-B3D7-06042204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02" y="3654188"/>
            <a:ext cx="5667375" cy="2047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3632688-847B-40DD-B283-221DFDB0AC7A}"/>
              </a:ext>
            </a:extLst>
          </p:cNvPr>
          <p:cNvSpPr txBox="1"/>
          <p:nvPr/>
        </p:nvSpPr>
        <p:spPr>
          <a:xfrm>
            <a:off x="6937657" y="3429000"/>
            <a:ext cx="4582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VH1 (CANIONI Aurélia)dans la case destinataire puis confirmer le changement de statut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42151A-29B9-4355-83A5-2AC10641CE7F}"/>
              </a:ext>
            </a:extLst>
          </p:cNvPr>
          <p:cNvCxnSpPr>
            <a:cxnSpLocks/>
          </p:cNvCxnSpPr>
          <p:nvPr/>
        </p:nvCxnSpPr>
        <p:spPr>
          <a:xfrm flipH="1">
            <a:off x="2713192" y="4240278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D71A3032-7285-46DC-8BB4-6896DA898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5964" y="4419376"/>
            <a:ext cx="5124450" cy="2300288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BFC2A80A-5592-48A3-BBBF-86CA23398685}"/>
              </a:ext>
            </a:extLst>
          </p:cNvPr>
          <p:cNvCxnSpPr>
            <a:cxnSpLocks/>
          </p:cNvCxnSpPr>
          <p:nvPr/>
        </p:nvCxnSpPr>
        <p:spPr>
          <a:xfrm flipH="1">
            <a:off x="7934529" y="5284442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C7E2727-1D76-46A0-87BB-81C849458BC1}"/>
              </a:ext>
            </a:extLst>
          </p:cNvPr>
          <p:cNvCxnSpPr>
            <a:cxnSpLocks/>
          </p:cNvCxnSpPr>
          <p:nvPr/>
        </p:nvCxnSpPr>
        <p:spPr>
          <a:xfrm flipH="1">
            <a:off x="10756621" y="585459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481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DBE2BF5-4A4A-4B60-ACC8-7CA5AEBD0C5B}"/>
              </a:ext>
            </a:extLst>
          </p:cNvPr>
          <p:cNvSpPr txBox="1"/>
          <p:nvPr/>
        </p:nvSpPr>
        <p:spPr>
          <a:xfrm>
            <a:off x="946673" y="968188"/>
            <a:ext cx="10370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l’ordre de mission validé, un mail automatique est envoyé sur l’adresse académique de l’agent.</a:t>
            </a:r>
          </a:p>
          <a:p>
            <a:r>
              <a:rPr lang="fr-FR" dirty="0"/>
              <a:t>Se connecter à CHORUS-DT afin de créer l’Etat de Frais.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BBDC823-3CED-4A8B-A7BF-ADA5427FB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28" y="1885950"/>
            <a:ext cx="5927464" cy="3086100"/>
          </a:xfrm>
          <a:prstGeom prst="rect">
            <a:avLst/>
          </a:prstGeom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64B32A02-612B-40B7-93C3-4BB3DFD21026}"/>
              </a:ext>
            </a:extLst>
          </p:cNvPr>
          <p:cNvCxnSpPr>
            <a:cxnSpLocks/>
          </p:cNvCxnSpPr>
          <p:nvPr/>
        </p:nvCxnSpPr>
        <p:spPr>
          <a:xfrm flipH="1">
            <a:off x="3388657" y="146515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BB9D6DFD-79BC-45AD-8AF4-EFF32CC8593F}"/>
              </a:ext>
            </a:extLst>
          </p:cNvPr>
          <p:cNvSpPr txBox="1"/>
          <p:nvPr/>
        </p:nvSpPr>
        <p:spPr>
          <a:xfrm>
            <a:off x="602428" y="4883972"/>
            <a:ext cx="691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Cliquer sur Etats de Frais puis créer EF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7A59B15-A1C2-40D8-AE35-ACEF60EDC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49" y="5629244"/>
            <a:ext cx="9649609" cy="521136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7DBBFB6-9CFF-47BA-BD5B-DD2281622B79}"/>
              </a:ext>
            </a:extLst>
          </p:cNvPr>
          <p:cNvCxnSpPr>
            <a:cxnSpLocks/>
          </p:cNvCxnSpPr>
          <p:nvPr/>
        </p:nvCxnSpPr>
        <p:spPr>
          <a:xfrm flipH="1">
            <a:off x="776341" y="5373783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4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E946199-5669-4A22-8D01-8D75D8E3CD26}"/>
              </a:ext>
            </a:extLst>
          </p:cNvPr>
          <p:cNvSpPr txBox="1"/>
          <p:nvPr/>
        </p:nvSpPr>
        <p:spPr>
          <a:xfrm>
            <a:off x="2883049" y="613186"/>
            <a:ext cx="588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Sélectionner l’OM validé,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260C9C7-F3DE-40E8-AA5F-BFD30B242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191" y="980725"/>
            <a:ext cx="5118535" cy="221339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D770F24-695E-47D7-AA05-EC9EAF1EA38D}"/>
              </a:ext>
            </a:extLst>
          </p:cNvPr>
          <p:cNvSpPr txBox="1"/>
          <p:nvPr/>
        </p:nvSpPr>
        <p:spPr>
          <a:xfrm>
            <a:off x="1214078" y="3429000"/>
            <a:ext cx="74442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Vérifier les données saisies Puis renvoyer l’ EF à la validation VH1 (CANIONI Aurélia) comme pour l’OM.</a:t>
            </a:r>
          </a:p>
          <a:p>
            <a:r>
              <a:rPr lang="fr-FR" dirty="0"/>
              <a:t>Envoyer les justificatifs:</a:t>
            </a:r>
          </a:p>
          <a:p>
            <a:r>
              <a:rPr lang="fr-FR" dirty="0"/>
              <a:t>-Convocation</a:t>
            </a:r>
          </a:p>
          <a:p>
            <a:r>
              <a:rPr lang="fr-FR" dirty="0"/>
              <a:t>-Relevé de notes ou attestation de présence</a:t>
            </a:r>
          </a:p>
          <a:p>
            <a:r>
              <a:rPr lang="fr-FR" dirty="0"/>
              <a:t>-cartes d’embarquement</a:t>
            </a:r>
          </a:p>
          <a:p>
            <a:r>
              <a:rPr lang="fr-FR" dirty="0"/>
              <a:t>-Billet d’avion, de train…avec montant</a:t>
            </a:r>
          </a:p>
          <a:p>
            <a:r>
              <a:rPr lang="fr-FR" dirty="0"/>
              <a:t> à la division des affaires financières: </a:t>
            </a:r>
            <a:r>
              <a:rPr lang="fr-FR" dirty="0">
                <a:hlinkClick r:id="rId3"/>
              </a:rPr>
              <a:t>laurence.seta@ac-corse.fr</a:t>
            </a:r>
            <a:r>
              <a:rPr lang="fr-FR" dirty="0"/>
              <a:t> ou par courrier. </a:t>
            </a:r>
          </a:p>
          <a:p>
            <a:r>
              <a:rPr lang="fr-FR" dirty="0"/>
              <a:t>L’Etat de frais sera validé une fois les justificatifs reçus.</a:t>
            </a:r>
          </a:p>
        </p:txBody>
      </p:sp>
    </p:spTree>
    <p:extLst>
      <p:ext uri="{BB962C8B-B14F-4D97-AF65-F5344CB8AC3E}">
        <p14:creationId xmlns:p14="http://schemas.microsoft.com/office/powerpoint/2010/main" val="409090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0FB0D95-250A-4441-B3A2-D0E53D0792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50" y="5716775"/>
            <a:ext cx="1169911" cy="103364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7A5281-F54F-432B-A4AC-2B1FC8286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560259"/>
            <a:ext cx="8837684" cy="41150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00DF01B-E47F-44FD-B811-9DFEC364C925}"/>
              </a:ext>
            </a:extLst>
          </p:cNvPr>
          <p:cNvSpPr/>
          <p:nvPr/>
        </p:nvSpPr>
        <p:spPr>
          <a:xfrm>
            <a:off x="1828799" y="190122"/>
            <a:ext cx="10112189" cy="2051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fr-F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fr-FR" sz="2400" b="1" kern="0" dirty="0">
                <a:solidFill>
                  <a:srgbClr val="365F9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Pour créer un ordre de mission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ordre de mission » dans la page d’accueil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C9194F1C-0C8A-490D-863F-9462F43BB685}"/>
              </a:ext>
            </a:extLst>
          </p:cNvPr>
          <p:cNvCxnSpPr>
            <a:cxnSpLocks/>
          </p:cNvCxnSpPr>
          <p:nvPr/>
        </p:nvCxnSpPr>
        <p:spPr>
          <a:xfrm flipH="1">
            <a:off x="8103383" y="1949555"/>
            <a:ext cx="796705" cy="6860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9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B8FBB-1000-46AA-ABA0-6DB62287E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308404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> Cliquer sur « créer OM»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B16FED1-CA30-4F41-A82D-6F0EC2FFD39A}"/>
              </a:ext>
            </a:extLst>
          </p:cNvPr>
          <p:cNvCxnSpPr>
            <a:cxnSpLocks/>
          </p:cNvCxnSpPr>
          <p:nvPr/>
        </p:nvCxnSpPr>
        <p:spPr>
          <a:xfrm>
            <a:off x="900056" y="5315670"/>
            <a:ext cx="623944" cy="6472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7DEC259-504C-4E85-A0C0-F51D6AD12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42330"/>
            <a:ext cx="9846833" cy="46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783781F-0AD1-4CFE-84E6-5E791C114A2B}"/>
              </a:ext>
            </a:extLst>
          </p:cNvPr>
          <p:cNvSpPr/>
          <p:nvPr/>
        </p:nvSpPr>
        <p:spPr>
          <a:xfrm>
            <a:off x="3849189" y="371387"/>
            <a:ext cx="5477691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« AUTRE » puis « Document vierge »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F23461E-1553-4198-A64F-F5B6A9993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15" y="1129555"/>
            <a:ext cx="9086705" cy="4292300"/>
          </a:xfrm>
          <a:prstGeom prst="rect">
            <a:avLst/>
          </a:prstGeom>
        </p:spPr>
      </p:pic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D151A55-DC9B-41FE-ABB9-FE02F152441F}"/>
              </a:ext>
            </a:extLst>
          </p:cNvPr>
          <p:cNvCxnSpPr>
            <a:cxnSpLocks/>
          </p:cNvCxnSpPr>
          <p:nvPr/>
        </p:nvCxnSpPr>
        <p:spPr>
          <a:xfrm flipH="1">
            <a:off x="8944983" y="115106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3A6BEB3-62FE-44F6-9B2E-F5D4C8ADAB3C}"/>
              </a:ext>
            </a:extLst>
          </p:cNvPr>
          <p:cNvCxnSpPr>
            <a:cxnSpLocks/>
          </p:cNvCxnSpPr>
          <p:nvPr/>
        </p:nvCxnSpPr>
        <p:spPr>
          <a:xfrm flipH="1">
            <a:off x="2755750" y="183161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9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0C1900-C3CC-4204-B2DA-130F92C0EC3A}"/>
              </a:ext>
            </a:extLst>
          </p:cNvPr>
          <p:cNvSpPr/>
          <p:nvPr/>
        </p:nvSpPr>
        <p:spPr>
          <a:xfrm>
            <a:off x="2840019" y="521995"/>
            <a:ext cx="5572461" cy="1285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l’onglet type de mission: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sélectionner « OM régularisation classique »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Renseigner toutes les zones avec un sens interdit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17B0B-B0B1-48E2-8E2B-75C4458A7388}"/>
              </a:ext>
            </a:extLst>
          </p:cNvPr>
          <p:cNvSpPr/>
          <p:nvPr/>
        </p:nvSpPr>
        <p:spPr>
          <a:xfrm>
            <a:off x="711797" y="4049487"/>
            <a:ext cx="10768405" cy="2553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Les enveloppes de Moyens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Cliquer sur la loupe pour trouver la bonne imputation.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déplacements qui concernent </a:t>
            </a: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concours non enseignant (administratifs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0214concadm-R2A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dirty="0"/>
              <a:t>Dans l’onglet </a:t>
            </a:r>
            <a:r>
              <a:rPr lang="fr-FR" u="sng" dirty="0"/>
              <a:t>domaine fonctionnel mettre 0214-06-04 </a:t>
            </a:r>
            <a:r>
              <a:rPr lang="fr-FR" dirty="0"/>
              <a:t>puis enregistrer : l’Activité se génère automatiquement. Dans </a:t>
            </a:r>
            <a:r>
              <a:rPr lang="fr-FR" u="sng" dirty="0"/>
              <a:t>Centre de coût: RECEXA102A</a:t>
            </a:r>
            <a:endParaRPr lang="fr-FR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concours enseignants: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0214CONCENS-R2A. </a:t>
            </a:r>
            <a:r>
              <a:rPr lang="fr-FR" sz="1600" dirty="0"/>
              <a:t>Dans l’onglet </a:t>
            </a:r>
            <a:r>
              <a:rPr lang="fr-FR" sz="1600" u="sng" dirty="0"/>
              <a:t>domaine fonctionnel mettre 0214-06-03 </a:t>
            </a:r>
            <a:r>
              <a:rPr lang="fr-FR" sz="1600" dirty="0"/>
              <a:t>puis enregistrer.</a:t>
            </a:r>
          </a:p>
          <a:p>
            <a:pPr marL="457200">
              <a:lnSpc>
                <a:spcPct val="115000"/>
              </a:lnSpc>
            </a:pPr>
            <a:r>
              <a:rPr lang="fr-FR" sz="1600" u="sng" dirty="0"/>
              <a:t>Centre de coût: RECEXA102A</a:t>
            </a:r>
            <a:endParaRPr lang="fr-FR" sz="1600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F344FB5-BE88-42C6-98A6-FF4CFCE99C5E}"/>
              </a:ext>
            </a:extLst>
          </p:cNvPr>
          <p:cNvCxnSpPr>
            <a:cxnSpLocks/>
          </p:cNvCxnSpPr>
          <p:nvPr/>
        </p:nvCxnSpPr>
        <p:spPr>
          <a:xfrm flipH="1">
            <a:off x="9493623" y="371138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9FE1D3E5-686B-4777-AEA9-DFF58B1A7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79" y="1807733"/>
            <a:ext cx="9252087" cy="224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2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64C5D6F-1A20-431A-83B6-6531B4134666}"/>
              </a:ext>
            </a:extLst>
          </p:cNvPr>
          <p:cNvSpPr txBox="1"/>
          <p:nvPr/>
        </p:nvSpPr>
        <p:spPr>
          <a:xfrm>
            <a:off x="2043953" y="1086522"/>
            <a:ext cx="827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l’autorisation du véhicule comme indiqué ci-dessous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2A52A8-D2E7-48E8-99E2-79FCF0BDE2C0}"/>
              </a:ext>
            </a:extLst>
          </p:cNvPr>
          <p:cNvSpPr txBox="1"/>
          <p:nvPr/>
        </p:nvSpPr>
        <p:spPr>
          <a:xfrm>
            <a:off x="1538344" y="5249732"/>
            <a:ext cx="72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fois tous les champs renseignés, cliquer sur « enregistrer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229B8F-06A8-4EA0-B83A-C46720E9F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10" y="2502896"/>
            <a:ext cx="10671586" cy="1852207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95F5D83B-5241-4069-B9B2-D0B3830964E2}"/>
              </a:ext>
            </a:extLst>
          </p:cNvPr>
          <p:cNvCxnSpPr>
            <a:cxnSpLocks/>
          </p:cNvCxnSpPr>
          <p:nvPr/>
        </p:nvCxnSpPr>
        <p:spPr>
          <a:xfrm flipH="1">
            <a:off x="10178526" y="3428999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7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65019-0268-4914-B737-CDB4B498E750}"/>
              </a:ext>
            </a:extLst>
          </p:cNvPr>
          <p:cNvSpPr/>
          <p:nvPr/>
        </p:nvSpPr>
        <p:spPr>
          <a:xfrm>
            <a:off x="3754418" y="392902"/>
            <a:ext cx="5282006" cy="83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les déplacements dans l’académie: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 dans l’onglet Indemnités kilométriques.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73C3430-4FA8-4955-AC72-D4EA2D3F6386}"/>
              </a:ext>
            </a:extLst>
          </p:cNvPr>
          <p:cNvSpPr txBox="1"/>
          <p:nvPr/>
        </p:nvSpPr>
        <p:spPr>
          <a:xfrm>
            <a:off x="1506071" y="785061"/>
            <a:ext cx="174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         « Créer »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E662890-7158-4013-A2D6-65089DAA1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71" y="1583169"/>
            <a:ext cx="6411559" cy="1297837"/>
          </a:xfrm>
          <a:prstGeom prst="rect">
            <a:avLst/>
          </a:prstGeom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3B8BC0C-1551-43BD-A866-63D48DE1D011}"/>
              </a:ext>
            </a:extLst>
          </p:cNvPr>
          <p:cNvCxnSpPr>
            <a:cxnSpLocks/>
          </p:cNvCxnSpPr>
          <p:nvPr/>
        </p:nvCxnSpPr>
        <p:spPr>
          <a:xfrm flipH="1">
            <a:off x="1767840" y="1999652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21C8863B-03C8-46DC-94D5-5FAE5E875212}"/>
              </a:ext>
            </a:extLst>
          </p:cNvPr>
          <p:cNvSpPr txBox="1"/>
          <p:nvPr/>
        </p:nvSpPr>
        <p:spPr>
          <a:xfrm>
            <a:off x="740229" y="3138067"/>
            <a:ext cx="984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Renseigner le tableau puis enregistrer, Pour connaître le nombre de kms cliquer sur « lien vers un distancier », Une fois le déplacement saisi, cliquer sur « enregistrer »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F7B94F5-03EC-4FAB-8E33-C2D6F1E0D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3888907"/>
            <a:ext cx="8326419" cy="2248497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37C1D55-F3C3-4C5A-802E-D54AAD3FAE10}"/>
              </a:ext>
            </a:extLst>
          </p:cNvPr>
          <p:cNvCxnSpPr>
            <a:cxnSpLocks/>
          </p:cNvCxnSpPr>
          <p:nvPr/>
        </p:nvCxnSpPr>
        <p:spPr>
          <a:xfrm flipH="1">
            <a:off x="7892228" y="5286940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C482A7A-BC7E-443D-AC52-5941D4B47A5A}"/>
              </a:ext>
            </a:extLst>
          </p:cNvPr>
          <p:cNvCxnSpPr>
            <a:cxnSpLocks/>
          </p:cNvCxnSpPr>
          <p:nvPr/>
        </p:nvCxnSpPr>
        <p:spPr>
          <a:xfrm flipH="1">
            <a:off x="2300343" y="4379607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8474C9FC-4D7A-4A57-800B-889C724083C1}"/>
              </a:ext>
            </a:extLst>
          </p:cNvPr>
          <p:cNvCxnSpPr>
            <a:cxnSpLocks/>
          </p:cNvCxnSpPr>
          <p:nvPr/>
        </p:nvCxnSpPr>
        <p:spPr>
          <a:xfrm flipH="1">
            <a:off x="4329952" y="355157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ADD150B-1AAE-48AA-A63B-8743B30FA842}"/>
              </a:ext>
            </a:extLst>
          </p:cNvPr>
          <p:cNvSpPr txBox="1"/>
          <p:nvPr/>
        </p:nvSpPr>
        <p:spPr>
          <a:xfrm>
            <a:off x="2700169" y="602428"/>
            <a:ext cx="7390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Pour les concours hors académie (paris, Lyon…)</a:t>
            </a:r>
          </a:p>
          <a:p>
            <a:r>
              <a:rPr lang="fr-FR" dirty="0"/>
              <a:t>Aller dans l’onglet « frais prévisionnel »: Créer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8EAF4AC-EA82-4F47-A486-61948D339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409" y="2096102"/>
            <a:ext cx="8962913" cy="1396675"/>
          </a:xfrm>
          <a:prstGeom prst="rect">
            <a:avLst/>
          </a:prstGeom>
        </p:spPr>
      </p:pic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3BBF6F84-5E0D-40B0-B677-826434DCB950}"/>
              </a:ext>
            </a:extLst>
          </p:cNvPr>
          <p:cNvCxnSpPr>
            <a:cxnSpLocks/>
          </p:cNvCxnSpPr>
          <p:nvPr/>
        </p:nvCxnSpPr>
        <p:spPr>
          <a:xfrm flipH="1">
            <a:off x="4581733" y="1726055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4E1B089C-6E89-4F0E-843B-02EE1809D983}"/>
              </a:ext>
            </a:extLst>
          </p:cNvPr>
          <p:cNvCxnSpPr>
            <a:cxnSpLocks/>
          </p:cNvCxnSpPr>
          <p:nvPr/>
        </p:nvCxnSpPr>
        <p:spPr>
          <a:xfrm flipH="1">
            <a:off x="2085702" y="2096102"/>
            <a:ext cx="763793" cy="57015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6A62EECC-55A7-4E0A-BD02-EB7C3C14D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025" y="2988957"/>
            <a:ext cx="3313700" cy="262637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7A3750-7995-4D64-A132-B889D80B8374}"/>
              </a:ext>
            </a:extLst>
          </p:cNvPr>
          <p:cNvSpPr txBox="1"/>
          <p:nvPr/>
        </p:nvSpPr>
        <p:spPr>
          <a:xfrm>
            <a:off x="6015460" y="3464957"/>
            <a:ext cx="3093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fenêtre type de frais s’ouvre: sélectionner le frais correspondant ex: Avion payé par missionné</a:t>
            </a:r>
          </a:p>
        </p:txBody>
      </p:sp>
    </p:spTree>
    <p:extLst>
      <p:ext uri="{BB962C8B-B14F-4D97-AF65-F5344CB8AC3E}">
        <p14:creationId xmlns:p14="http://schemas.microsoft.com/office/powerpoint/2010/main" val="5692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93B972F-896F-4999-A5D0-171A928D2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327" y="2236963"/>
            <a:ext cx="5181600" cy="416470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BD85FC3-4D6B-42B1-81E4-7D3732F9529B}"/>
              </a:ext>
            </a:extLst>
          </p:cNvPr>
          <p:cNvSpPr txBox="1"/>
          <p:nvPr/>
        </p:nvSpPr>
        <p:spPr>
          <a:xfrm>
            <a:off x="1436914" y="836023"/>
            <a:ext cx="841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fenêtre suivante s’ouvre: renseigner le montant unitaire (prix du billet), la quantité : 1</a:t>
            </a:r>
          </a:p>
          <a:p>
            <a:r>
              <a:rPr lang="fr-FR" dirty="0"/>
              <a:t>Et le commentaire (par exemple, avion). </a:t>
            </a:r>
          </a:p>
          <a:p>
            <a:r>
              <a:rPr lang="fr-FR" dirty="0"/>
              <a:t>Fermer la fenêtre.</a:t>
            </a:r>
          </a:p>
        </p:txBody>
      </p:sp>
    </p:spTree>
    <p:extLst>
      <p:ext uri="{BB962C8B-B14F-4D97-AF65-F5344CB8AC3E}">
        <p14:creationId xmlns:p14="http://schemas.microsoft.com/office/powerpoint/2010/main" val="1512250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464</Words>
  <Application>Microsoft Office PowerPoint</Application>
  <PresentationFormat>Grand écran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Thème Office</vt:lpstr>
      <vt:lpstr>Créer un ordre de mission  REMBOURSEMENTS CONCOURS ADMINISTRATIFS OU ENSEIGNANTS</vt:lpstr>
      <vt:lpstr>Présentation PowerPoint</vt:lpstr>
      <vt:lpstr> Cliquer sur « créer OM»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un ordre de mission classique</dc:title>
  <dc:creator>Laurence SETA</dc:creator>
  <cp:lastModifiedBy>Laurence SETA</cp:lastModifiedBy>
  <cp:revision>28</cp:revision>
  <dcterms:created xsi:type="dcterms:W3CDTF">2020-11-12T09:16:17Z</dcterms:created>
  <dcterms:modified xsi:type="dcterms:W3CDTF">2021-05-18T14:20:05Z</dcterms:modified>
</cp:coreProperties>
</file>