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0296D45-172C-4862-A0B1-5D7B630351C0}">
          <p14:sldIdLst>
            <p14:sldId id="256"/>
            <p14:sldId id="257"/>
            <p14:sldId id="265"/>
            <p14:sldId id="258"/>
            <p14:sldId id="259"/>
          </p14:sldIdLst>
        </p14:section>
        <p14:section name="Section sans titre" id="{F07748A1-2FD5-4207-B29D-7050F448A8D3}">
          <p14:sldIdLst>
            <p14:sldId id="260"/>
            <p14:sldId id="261"/>
            <p14:sldId id="262"/>
            <p14:sldId id="263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SETA" initials="LS" lastIdx="1" clrIdx="0">
    <p:extLst>
      <p:ext uri="{19B8F6BF-5375-455C-9EA6-DF929625EA0E}">
        <p15:presenceInfo xmlns:p15="http://schemas.microsoft.com/office/powerpoint/2012/main" userId="S-1-5-21-4134699359-57693371-2345698862-57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B7C6"/>
    <a:srgbClr val="9AC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2T12:38:06.19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593BC-812C-4526-838F-DD72220FDD35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78946-4C45-4F00-9DDD-35EC47868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07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F33C2-7242-4C82-9427-6443D7E6D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2BAC82-6A69-4137-A930-D7A3B4244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26ED71-00C7-45D0-B602-E1DB63EC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1F3D47-5A1B-41CE-9C6E-2D6A59DB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2F036C-FF03-4D07-A128-B22B9C3E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57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E24171-0460-4972-8FFB-4336E0549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C2F141-669A-4F07-81C9-0EFDC63AC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A501CC-7A05-40AC-840B-1EBA953C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EDCB96-247E-44BB-8E0B-AA3C9A25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F4FA02-74EB-4C4F-9D04-34BBF05CA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B2692A-594A-41BD-B29F-2FDC0AA57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75CDB9-9C58-4273-9628-27C2E75BD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B69F7A-3CC5-4FD2-9F40-838A1569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78859E-4FB0-440E-BB40-2531B347E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BBF7D7-9FE7-45D8-8613-1F9CAA45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5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D965A8-0F73-4E11-9936-BF3B0145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9F9783-F629-4050-A603-D7692BFE5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856C27-42CA-44F5-9BE2-1AB38154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588A03-A4F0-4E47-BB7C-92185B31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2689F3-1BB7-4108-8499-FAC3410DF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49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86912-3B15-429B-9C79-8E7AF37CB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B1A47E-815F-425A-951C-5B9CC5E15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EA63A8-655F-4FDF-B435-77EF43584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6BCD40-0184-45C9-81C7-BBE9A9AA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707D9B-84A3-4760-9F8F-94289731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80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200CE-AD6C-4CDF-803A-FF840C6A2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4F8332-44B1-43FF-8619-51A710765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1C2B1F-0E9B-400B-A191-EAFB51AE4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EA3EFC-2648-4E6B-A945-15387CBB2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AAE40B-CDA7-4115-BC89-390C449C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192BFB-04ED-494A-917C-B27D2DB6F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51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A5FB83-0F51-4527-8271-34EE3419F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A3829F-1BF2-4A57-AD02-8014C3350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11E540-5DBC-43E3-A05C-3B3951CCC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95444F-EB4F-48BB-9AEF-D15BE9B5E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F59CBD5-BDAF-4BD0-A6CD-42F521A30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212A69-BA51-4775-AD5E-D633A9D74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333628-6913-412F-B767-4A9150917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009CCEE-33E4-42B5-89AB-8FD1E78B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6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91632-245C-4931-8F53-E837252C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CF1A86-FB83-4F8A-8F5F-67625F1D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B43910E-2148-4A71-BB90-5F0284AB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389763-FB14-47B4-B659-E60F30AB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62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9C0CF6-E2E3-4128-89F4-92255BB4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8B0884-3945-442E-A9C2-F08DF9E5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863DD3-D3A3-424E-928B-224E1E9B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99F6F1-F14B-4A23-8361-155C16D6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8E928B-672D-4DCF-8279-5DA8327C2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B73156-FA79-4064-B7D7-B3EB4351A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F143B6-A758-4585-A94B-4AD69612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2A5121-2078-4224-A815-D0C7C4831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B9B047-3147-41C8-879E-842030CF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04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1C6CA1-09D2-4B30-9D19-CC0273E95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CDBC5C-9B95-48F6-8AD3-569A669F8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BA8FB-BCEC-4D98-BB5F-582E81967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867A73-9A2D-4888-9DC7-0C54BCA6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37CE9C-F005-4CF2-8317-913233F9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7E2C21-EF8F-46D0-8A17-7A3169738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93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65DD8C7-D178-4E76-A35F-A274A681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204254-E5FA-48D5-BCDC-63590D3A1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AC454D-F7BD-4EFB-99B9-413D5B44D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905349-4015-4E8B-8AE1-1FE6D9B6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1F3B0D-7FEF-4B4E-A971-00989CD66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12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658323-DB9D-4058-837C-73FB316C4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1233536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Créer un ordre de mission classique</a:t>
            </a:r>
            <a:br>
              <a:rPr lang="fr-FR" sz="11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(sans ordre de mission permanent)</a:t>
            </a:r>
            <a:endParaRPr lang="fr-FR" sz="16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80069F-C18B-4095-A9E0-1AC9A026AD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D01E15F-92E7-4EA6-AB4D-94B346037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71932"/>
              </p:ext>
            </p:extLst>
          </p:nvPr>
        </p:nvGraphicFramePr>
        <p:xfrm>
          <a:off x="2833735" y="3675706"/>
          <a:ext cx="7052649" cy="1195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52649">
                  <a:extLst>
                    <a:ext uri="{9D8B030D-6E8A-4147-A177-3AD203B41FA5}">
                      <a16:colId xmlns:a16="http://schemas.microsoft.com/office/drawing/2014/main" val="4124610293"/>
                    </a:ext>
                  </a:extLst>
                </a:gridCol>
              </a:tblGrid>
              <a:tr h="1195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saisir un ordre de mission ?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745" marR="118745" marT="0" marB="0"/>
                </a:tc>
                <a:extLst>
                  <a:ext uri="{0D108BD9-81ED-4DB2-BD59-A6C34878D82A}">
                    <a16:rowId xmlns:a16="http://schemas.microsoft.com/office/drawing/2014/main" val="1485544135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37A2F5F2-7001-4BE6-BA4C-7C1B70BE9D1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9" y="5349876"/>
            <a:ext cx="1410335" cy="142367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1986B4F-FC23-4D48-B1F8-6125D3045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32" y="307818"/>
            <a:ext cx="3638550" cy="55226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9902855E-D7F6-44D0-ABFE-0A09E82F447D}"/>
              </a:ext>
            </a:extLst>
          </p:cNvPr>
          <p:cNvSpPr txBox="1"/>
          <p:nvPr/>
        </p:nvSpPr>
        <p:spPr>
          <a:xfrm>
            <a:off x="2181885" y="1186004"/>
            <a:ext cx="810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L’ordre de mission classique doit être créé avant le déplacement</a:t>
            </a:r>
          </a:p>
        </p:txBody>
      </p:sp>
    </p:spTree>
    <p:extLst>
      <p:ext uri="{BB962C8B-B14F-4D97-AF65-F5344CB8AC3E}">
        <p14:creationId xmlns:p14="http://schemas.microsoft.com/office/powerpoint/2010/main" val="1861803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DBE2BF5-4A4A-4B60-ACC8-7CA5AEBD0C5B}"/>
              </a:ext>
            </a:extLst>
          </p:cNvPr>
          <p:cNvSpPr txBox="1"/>
          <p:nvPr/>
        </p:nvSpPr>
        <p:spPr>
          <a:xfrm>
            <a:off x="946673" y="968188"/>
            <a:ext cx="10370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fois l’ordre de mission validé, un mail automatique est envoyé sur l’adresse académique de l’agent.</a:t>
            </a:r>
          </a:p>
          <a:p>
            <a:r>
              <a:rPr lang="fr-FR" dirty="0"/>
              <a:t>Se connecter à CHORUS-DT afin de créer l’Etat de Frais.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BBDC823-3CED-4A8B-A7BF-ADA5427FB8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428" y="1885950"/>
            <a:ext cx="5927464" cy="3086100"/>
          </a:xfrm>
          <a:prstGeom prst="rect">
            <a:avLst/>
          </a:prstGeom>
        </p:spPr>
      </p:pic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64B32A02-612B-40B7-93C3-4BB3DFD21026}"/>
              </a:ext>
            </a:extLst>
          </p:cNvPr>
          <p:cNvCxnSpPr>
            <a:cxnSpLocks/>
          </p:cNvCxnSpPr>
          <p:nvPr/>
        </p:nvCxnSpPr>
        <p:spPr>
          <a:xfrm flipH="1">
            <a:off x="3388657" y="1465157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BB9D6DFD-79BC-45AD-8AF4-EFF32CC8593F}"/>
              </a:ext>
            </a:extLst>
          </p:cNvPr>
          <p:cNvSpPr txBox="1"/>
          <p:nvPr/>
        </p:nvSpPr>
        <p:spPr>
          <a:xfrm>
            <a:off x="602428" y="4883972"/>
            <a:ext cx="6917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Cliquer sur Etats de Frais puis créer EF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7A59B15-A1C2-40D8-AE35-ACEF60EDC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549" y="5629244"/>
            <a:ext cx="9649609" cy="521136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17DBBFB6-9CFF-47BA-BD5B-DD2281622B79}"/>
              </a:ext>
            </a:extLst>
          </p:cNvPr>
          <p:cNvCxnSpPr>
            <a:cxnSpLocks/>
          </p:cNvCxnSpPr>
          <p:nvPr/>
        </p:nvCxnSpPr>
        <p:spPr>
          <a:xfrm flipH="1">
            <a:off x="776341" y="5373783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49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E946199-5669-4A22-8D01-8D75D8E3CD26}"/>
              </a:ext>
            </a:extLst>
          </p:cNvPr>
          <p:cNvSpPr txBox="1"/>
          <p:nvPr/>
        </p:nvSpPr>
        <p:spPr>
          <a:xfrm>
            <a:off x="2883049" y="613186"/>
            <a:ext cx="5884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Sélectionner l’OM validé,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260C9C7-F3DE-40E8-AA5F-BFD30B242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974" y="1502372"/>
            <a:ext cx="5531328" cy="239189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D770F24-695E-47D7-AA05-EC9EAF1EA38D}"/>
              </a:ext>
            </a:extLst>
          </p:cNvPr>
          <p:cNvSpPr txBox="1"/>
          <p:nvPr/>
        </p:nvSpPr>
        <p:spPr>
          <a:xfrm>
            <a:off x="978946" y="4421393"/>
            <a:ext cx="7444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Vérifier les données saisies Puis renvoyer l’ EF à la validation VH1 comme pour l’OM.</a:t>
            </a:r>
          </a:p>
        </p:txBody>
      </p:sp>
    </p:spTree>
    <p:extLst>
      <p:ext uri="{BB962C8B-B14F-4D97-AF65-F5344CB8AC3E}">
        <p14:creationId xmlns:p14="http://schemas.microsoft.com/office/powerpoint/2010/main" val="409090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0FB0D95-250A-4441-B3A2-D0E53D0792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0" y="5716775"/>
            <a:ext cx="1169911" cy="103364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57A5281-F54F-432B-A4AC-2B1FC8286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2560259"/>
            <a:ext cx="8837684" cy="41150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00DF01B-E47F-44FD-B811-9DFEC364C925}"/>
              </a:ext>
            </a:extLst>
          </p:cNvPr>
          <p:cNvSpPr/>
          <p:nvPr/>
        </p:nvSpPr>
        <p:spPr>
          <a:xfrm>
            <a:off x="1828799" y="190122"/>
            <a:ext cx="10112189" cy="2370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L’ordre de mission classique doit être créé par le missionné </a:t>
            </a:r>
            <a:r>
              <a:rPr lang="fr-FR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avant le départ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mission. La validation par le VH1 autorise l’agent à se déplacer.</a:t>
            </a: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fr-FR" sz="2400" b="1" kern="0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Pour créer un ordre de mission classique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Sélectionner « ordre de mission » dans la page d’accueil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C9194F1C-0C8A-490D-863F-9462F43BB685}"/>
              </a:ext>
            </a:extLst>
          </p:cNvPr>
          <p:cNvCxnSpPr>
            <a:cxnSpLocks/>
          </p:cNvCxnSpPr>
          <p:nvPr/>
        </p:nvCxnSpPr>
        <p:spPr>
          <a:xfrm flipH="1">
            <a:off x="8103383" y="1949555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59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B8FBB-1000-46AA-ABA0-6DB62287E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308404"/>
          </a:xfrm>
        </p:spPr>
        <p:txBody>
          <a:bodyPr>
            <a:normAutofit fontScale="90000"/>
          </a:bodyPr>
          <a:lstStyle/>
          <a:p>
            <a:r>
              <a:rPr lang="fr-FR" sz="2400" dirty="0"/>
              <a:t>Le dernier OM saisi s’affiche. Cliquer sur « créer OM»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4B16FED1-CA30-4F41-A82D-6F0EC2FFD39A}"/>
              </a:ext>
            </a:extLst>
          </p:cNvPr>
          <p:cNvCxnSpPr>
            <a:cxnSpLocks/>
          </p:cNvCxnSpPr>
          <p:nvPr/>
        </p:nvCxnSpPr>
        <p:spPr>
          <a:xfrm>
            <a:off x="900056" y="5315670"/>
            <a:ext cx="623944" cy="6472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7" name="Image 16">
            <a:extLst>
              <a:ext uri="{FF2B5EF4-FFF2-40B4-BE49-F238E27FC236}">
                <a16:creationId xmlns:a16="http://schemas.microsoft.com/office/drawing/2014/main" id="{57DEC259-504C-4E85-A0C0-F51D6AD12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42330"/>
            <a:ext cx="9846833" cy="464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83781F-0AD1-4CFE-84E6-5E791C114A2B}"/>
              </a:ext>
            </a:extLst>
          </p:cNvPr>
          <p:cNvSpPr/>
          <p:nvPr/>
        </p:nvSpPr>
        <p:spPr>
          <a:xfrm>
            <a:off x="3849189" y="371387"/>
            <a:ext cx="5477691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Cliquer sur « AUTRE » puis « Document vierge »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F23461E-1553-4198-A64F-F5B6A9993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215" y="1129555"/>
            <a:ext cx="9086705" cy="4292300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BD151A55-DC9B-41FE-ABB9-FE02F152441F}"/>
              </a:ext>
            </a:extLst>
          </p:cNvPr>
          <p:cNvCxnSpPr>
            <a:cxnSpLocks/>
          </p:cNvCxnSpPr>
          <p:nvPr/>
        </p:nvCxnSpPr>
        <p:spPr>
          <a:xfrm flipH="1">
            <a:off x="8944983" y="1151067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83A6BEB3-62FE-44F6-9B2E-F5D4C8ADAB3C}"/>
              </a:ext>
            </a:extLst>
          </p:cNvPr>
          <p:cNvCxnSpPr>
            <a:cxnSpLocks/>
          </p:cNvCxnSpPr>
          <p:nvPr/>
        </p:nvCxnSpPr>
        <p:spPr>
          <a:xfrm flipH="1">
            <a:off x="2755750" y="1831617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99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70C1900-C3CC-4204-B2DA-130F92C0EC3A}"/>
              </a:ext>
            </a:extLst>
          </p:cNvPr>
          <p:cNvSpPr/>
          <p:nvPr/>
        </p:nvSpPr>
        <p:spPr>
          <a:xfrm>
            <a:off x="2840019" y="521994"/>
            <a:ext cx="5480735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Renseigner toutes les zones avec un sens interdit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E63374C-A82F-4B91-94BA-DA63EF87C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129" y="1166165"/>
            <a:ext cx="9273091" cy="344886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4A17B0B-B0B1-48E2-8E2B-75C4458A7388}"/>
              </a:ext>
            </a:extLst>
          </p:cNvPr>
          <p:cNvSpPr/>
          <p:nvPr/>
        </p:nvSpPr>
        <p:spPr>
          <a:xfrm>
            <a:off x="430305" y="4789257"/>
            <a:ext cx="10768405" cy="1984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Les enveloppes de Moyens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Cliquer sur la loupe pour trouver la bonne imputation.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 déplacements qui concernent le Rectorat (CAPA, réunions…) taper 0214 puis rechercher l’intitulé du déplacement (ex :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 Rectorat).</a:t>
            </a:r>
            <a:r>
              <a:rPr lang="fr-FR" dirty="0"/>
              <a:t> Dans l’onglet domaine fonctionnel mettre 0214-08-02 puis enregistrer : l’Activité se génère automatiquement.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les imputations sont erronées elles seront corrigées à la validation.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F344FB5-BE88-42C6-98A6-FF4CFCE99C5E}"/>
              </a:ext>
            </a:extLst>
          </p:cNvPr>
          <p:cNvCxnSpPr>
            <a:cxnSpLocks/>
          </p:cNvCxnSpPr>
          <p:nvPr/>
        </p:nvCxnSpPr>
        <p:spPr>
          <a:xfrm flipH="1">
            <a:off x="9493623" y="3711387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322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64C5D6F-1A20-431A-83B6-6531B4134666}"/>
              </a:ext>
            </a:extLst>
          </p:cNvPr>
          <p:cNvSpPr txBox="1"/>
          <p:nvPr/>
        </p:nvSpPr>
        <p:spPr>
          <a:xfrm>
            <a:off x="2043953" y="1086522"/>
            <a:ext cx="8272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Renseigner l’autorisation du véhicule comme indiqué ci-dessous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32A52A8-D2E7-48E8-99E2-79FCF0BDE2C0}"/>
              </a:ext>
            </a:extLst>
          </p:cNvPr>
          <p:cNvSpPr txBox="1"/>
          <p:nvPr/>
        </p:nvSpPr>
        <p:spPr>
          <a:xfrm>
            <a:off x="1538344" y="5249732"/>
            <a:ext cx="7261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fois tous les champs renseignés, cliquer sur « enregistrer »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9229B8F-06A8-4EA0-B83A-C46720E9F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610" y="2502896"/>
            <a:ext cx="10671586" cy="1852207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95F5D83B-5241-4069-B9B2-D0B3830964E2}"/>
              </a:ext>
            </a:extLst>
          </p:cNvPr>
          <p:cNvCxnSpPr>
            <a:cxnSpLocks/>
          </p:cNvCxnSpPr>
          <p:nvPr/>
        </p:nvCxnSpPr>
        <p:spPr>
          <a:xfrm flipH="1">
            <a:off x="10178526" y="3428999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7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665019-0268-4914-B737-CDB4B498E750}"/>
              </a:ext>
            </a:extLst>
          </p:cNvPr>
          <p:cNvSpPr/>
          <p:nvPr/>
        </p:nvSpPr>
        <p:spPr>
          <a:xfrm>
            <a:off x="3754418" y="392902"/>
            <a:ext cx="5282006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Aller dans l’onglet Indemnités kilométriques.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73C3430-4FA8-4955-AC72-D4EA2D3F6386}"/>
              </a:ext>
            </a:extLst>
          </p:cNvPr>
          <p:cNvSpPr txBox="1"/>
          <p:nvPr/>
        </p:nvSpPr>
        <p:spPr>
          <a:xfrm>
            <a:off x="1506071" y="785061"/>
            <a:ext cx="1742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dirty="0"/>
              <a:t>         « Créer »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E662890-7158-4013-A2D6-65089DAA1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071" y="1583169"/>
            <a:ext cx="6411559" cy="1297837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13B8BC0C-1551-43BD-A866-63D48DE1D011}"/>
              </a:ext>
            </a:extLst>
          </p:cNvPr>
          <p:cNvCxnSpPr>
            <a:cxnSpLocks/>
          </p:cNvCxnSpPr>
          <p:nvPr/>
        </p:nvCxnSpPr>
        <p:spPr>
          <a:xfrm flipH="1">
            <a:off x="2377440" y="2243490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21C8863B-03C8-46DC-94D5-5FAE5E875212}"/>
              </a:ext>
            </a:extLst>
          </p:cNvPr>
          <p:cNvSpPr txBox="1"/>
          <p:nvPr/>
        </p:nvSpPr>
        <p:spPr>
          <a:xfrm>
            <a:off x="740229" y="3138067"/>
            <a:ext cx="9845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Renseigner le tableau puis enregistrer, Pour connaître le nombre de kms cliquer sur « lien vers un distancier », Une fois le déplacement saisi, cliquer sur « enregistrer »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F7B94F5-03EC-4FAB-8E33-C2D6F1E0D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" y="3888907"/>
            <a:ext cx="8326419" cy="2248497"/>
          </a:xfrm>
          <a:prstGeom prst="rect">
            <a:avLst/>
          </a:prstGeom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337C1D55-F3C3-4C5A-802E-D54AAD3FAE10}"/>
              </a:ext>
            </a:extLst>
          </p:cNvPr>
          <p:cNvCxnSpPr>
            <a:cxnSpLocks/>
          </p:cNvCxnSpPr>
          <p:nvPr/>
        </p:nvCxnSpPr>
        <p:spPr>
          <a:xfrm flipH="1">
            <a:off x="7892228" y="5286940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AC482A7A-BC7E-443D-AC52-5941D4B47A5A}"/>
              </a:ext>
            </a:extLst>
          </p:cNvPr>
          <p:cNvCxnSpPr>
            <a:cxnSpLocks/>
          </p:cNvCxnSpPr>
          <p:nvPr/>
        </p:nvCxnSpPr>
        <p:spPr>
          <a:xfrm flipH="1">
            <a:off x="2300343" y="4379607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8474C9FC-4D7A-4A57-800B-889C724083C1}"/>
              </a:ext>
            </a:extLst>
          </p:cNvPr>
          <p:cNvCxnSpPr>
            <a:cxnSpLocks/>
          </p:cNvCxnSpPr>
          <p:nvPr/>
        </p:nvCxnSpPr>
        <p:spPr>
          <a:xfrm flipH="1">
            <a:off x="4329952" y="3551575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265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ADD150B-1AAE-48AA-A63B-8743B30FA842}"/>
              </a:ext>
            </a:extLst>
          </p:cNvPr>
          <p:cNvSpPr txBox="1"/>
          <p:nvPr/>
        </p:nvSpPr>
        <p:spPr>
          <a:xfrm>
            <a:off x="2700169" y="602428"/>
            <a:ext cx="7390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Aller dans l’onglet « frais prévisionnel »: Créer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3BF527F-355A-4680-879F-D1AD3308C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736" y="1624406"/>
            <a:ext cx="8530815" cy="1710466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59647561-994B-46AB-A499-D6C4C58316EA}"/>
              </a:ext>
            </a:extLst>
          </p:cNvPr>
          <p:cNvCxnSpPr>
            <a:cxnSpLocks/>
          </p:cNvCxnSpPr>
          <p:nvPr/>
        </p:nvCxnSpPr>
        <p:spPr>
          <a:xfrm flipH="1">
            <a:off x="1742739" y="162440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1CF9BB00-8B0E-4AC3-81FC-0DA7D7BFBC98}"/>
              </a:ext>
            </a:extLst>
          </p:cNvPr>
          <p:cNvSpPr txBox="1"/>
          <p:nvPr/>
        </p:nvSpPr>
        <p:spPr>
          <a:xfrm>
            <a:off x="1387736" y="3711388"/>
            <a:ext cx="870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Sélectionner le type de frais par exemple Repas puis renseigner les champs obligatoires.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D03EB79-927D-48EA-9D76-E005C8B8FD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63" y="4080720"/>
            <a:ext cx="5059680" cy="250266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F4A6608-945A-4CC5-B06A-1C654D577C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8068" y="4080720"/>
            <a:ext cx="4950469" cy="2610536"/>
          </a:xfrm>
          <a:prstGeom prst="rect">
            <a:avLst/>
          </a:prstGeom>
        </p:spPr>
      </p:pic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26E9068D-4748-41D5-9D1E-1885FC43B8B4}"/>
              </a:ext>
            </a:extLst>
          </p:cNvPr>
          <p:cNvCxnSpPr>
            <a:cxnSpLocks/>
          </p:cNvCxnSpPr>
          <p:nvPr/>
        </p:nvCxnSpPr>
        <p:spPr>
          <a:xfrm flipH="1">
            <a:off x="8199120" y="4761898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09A285E6-1C66-41C9-B602-AD16D52E10C6}"/>
              </a:ext>
            </a:extLst>
          </p:cNvPr>
          <p:cNvCxnSpPr>
            <a:cxnSpLocks/>
          </p:cNvCxnSpPr>
          <p:nvPr/>
        </p:nvCxnSpPr>
        <p:spPr>
          <a:xfrm flipH="1">
            <a:off x="10694895" y="5853954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2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E417C98-B503-403A-AE67-0B33012638B0}"/>
              </a:ext>
            </a:extLst>
          </p:cNvPr>
          <p:cNvSpPr txBox="1"/>
          <p:nvPr/>
        </p:nvSpPr>
        <p:spPr>
          <a:xfrm>
            <a:off x="1785769" y="828339"/>
            <a:ext cx="5529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        Cliquer sur Refuser/Valider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B24006-BDD4-4FED-B037-E363E132F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286" y="1466408"/>
            <a:ext cx="2895600" cy="69532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1887733-9E27-4F67-B394-442AF621957B}"/>
              </a:ext>
            </a:extLst>
          </p:cNvPr>
          <p:cNvSpPr txBox="1"/>
          <p:nvPr/>
        </p:nvSpPr>
        <p:spPr>
          <a:xfrm>
            <a:off x="785307" y="2764715"/>
            <a:ext cx="563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Puis sur passer au statut: 2 –Attente de validation VH1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F4F7E98-7BDA-4ECF-B3D7-06042204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382" y="3134047"/>
            <a:ext cx="5667375" cy="204787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3632688-847B-40DD-B283-221DFDB0AC7A}"/>
              </a:ext>
            </a:extLst>
          </p:cNvPr>
          <p:cNvSpPr txBox="1"/>
          <p:nvPr/>
        </p:nvSpPr>
        <p:spPr>
          <a:xfrm>
            <a:off x="6841863" y="3823410"/>
            <a:ext cx="4582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Renseigner le VH1(en général le supérieur hiérarchique) dans la case destinataire puis confirmer le changement de statut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EF4EB9A-DD68-4FB2-9DED-405706CF0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113454"/>
            <a:ext cx="5414682" cy="1567044"/>
          </a:xfrm>
          <a:prstGeom prst="rect">
            <a:avLst/>
          </a:prstGeom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542151A-29B9-4355-83A5-2AC10641CE7F}"/>
              </a:ext>
            </a:extLst>
          </p:cNvPr>
          <p:cNvCxnSpPr>
            <a:cxnSpLocks/>
          </p:cNvCxnSpPr>
          <p:nvPr/>
        </p:nvCxnSpPr>
        <p:spPr>
          <a:xfrm flipH="1">
            <a:off x="2840017" y="3737029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0264992E-A360-4708-A3C7-B796079F903A}"/>
              </a:ext>
            </a:extLst>
          </p:cNvPr>
          <p:cNvCxnSpPr>
            <a:cxnSpLocks/>
          </p:cNvCxnSpPr>
          <p:nvPr/>
        </p:nvCxnSpPr>
        <p:spPr>
          <a:xfrm flipH="1">
            <a:off x="7000116" y="541698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D8BF194B-FE37-43E4-9ECC-F5DEEF335842}"/>
              </a:ext>
            </a:extLst>
          </p:cNvPr>
          <p:cNvCxnSpPr>
            <a:cxnSpLocks/>
          </p:cNvCxnSpPr>
          <p:nvPr/>
        </p:nvCxnSpPr>
        <p:spPr>
          <a:xfrm flipH="1">
            <a:off x="10573448" y="589697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4812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375</Words>
  <Application>Microsoft Office PowerPoint</Application>
  <PresentationFormat>Grand écran</PresentationFormat>
  <Paragraphs>31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Times New Roman</vt:lpstr>
      <vt:lpstr>Thème Office</vt:lpstr>
      <vt:lpstr>Créer un ordre de mission classique (sans ordre de mission permanent)</vt:lpstr>
      <vt:lpstr>Présentation PowerPoint</vt:lpstr>
      <vt:lpstr>Le dernier OM saisi s’affiche. Cliquer sur « créer OM»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Créer un ordre de mission classique</dc:title>
  <dc:creator>Laurence SETA</dc:creator>
  <cp:lastModifiedBy>Laurence SETA</cp:lastModifiedBy>
  <cp:revision>19</cp:revision>
  <dcterms:created xsi:type="dcterms:W3CDTF">2020-11-12T09:16:17Z</dcterms:created>
  <dcterms:modified xsi:type="dcterms:W3CDTF">2021-02-12T09:34:17Z</dcterms:modified>
</cp:coreProperties>
</file>